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7" r:id="rId4"/>
  </p:sldMasterIdLst>
  <p:notesMasterIdLst>
    <p:notesMasterId r:id="rId18"/>
  </p:notesMasterIdLst>
  <p:sldIdLst>
    <p:sldId id="336" r:id="rId5"/>
    <p:sldId id="270" r:id="rId6"/>
    <p:sldId id="271" r:id="rId7"/>
    <p:sldId id="338" r:id="rId8"/>
    <p:sldId id="337" r:id="rId9"/>
    <p:sldId id="341" r:id="rId10"/>
    <p:sldId id="339" r:id="rId11"/>
    <p:sldId id="273" r:id="rId12"/>
    <p:sldId id="342" r:id="rId13"/>
    <p:sldId id="307" r:id="rId14"/>
    <p:sldId id="309" r:id="rId15"/>
    <p:sldId id="263" r:id="rId16"/>
    <p:sldId id="3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2B02C-E283-421F-95A0-BF151A16B7D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FAD45-D1A0-4A9A-9CF8-767A100D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E6B7-9C07-4D17-8C90-33FDC50B1E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763-3529-471F-AE60-33C72091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8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E6B7-9C07-4D17-8C90-33FDC50B1E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763-3529-471F-AE60-33C72091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6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E6B7-9C07-4D17-8C90-33FDC50B1E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763-3529-471F-AE60-33C72091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6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2DDB-7913-4C75-983F-22B25DC6E6C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6FE-703C-49D6-8CAD-2F49155B139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62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2DDB-7913-4C75-983F-22B25DC6E6C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6FE-703C-49D6-8CAD-2F49155B139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22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2DDB-7913-4C75-983F-22B25DC6E6C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6FE-703C-49D6-8CAD-2F49155B139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28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2DDB-7913-4C75-983F-22B25DC6E6C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6FE-703C-49D6-8CAD-2F49155B139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19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2DDB-7913-4C75-983F-22B25DC6E6C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6FE-703C-49D6-8CAD-2F49155B139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61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2DDB-7913-4C75-983F-22B25DC6E6C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6FE-703C-49D6-8CAD-2F49155B139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39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2DDB-7913-4C75-983F-22B25DC6E6C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6FE-703C-49D6-8CAD-2F49155B139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62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2DDB-7913-4C75-983F-22B25DC6E6C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6FE-703C-49D6-8CAD-2F49155B139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5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E6B7-9C07-4D17-8C90-33FDC50B1E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763-3529-471F-AE60-33C72091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76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2DDB-7913-4C75-983F-22B25DC6E6C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6FE-703C-49D6-8CAD-2F49155B139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29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2DDB-7913-4C75-983F-22B25DC6E6C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6FE-703C-49D6-8CAD-2F49155B139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2DDB-7913-4C75-983F-22B25DC6E6C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6FE-703C-49D6-8CAD-2F49155B139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79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5" y="227013"/>
            <a:ext cx="11578167" cy="787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1" y="1141413"/>
            <a:ext cx="5687484" cy="4964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1141413"/>
            <a:ext cx="5687483" cy="2405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484" y="3698875"/>
            <a:ext cx="5687483" cy="240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721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32786-2139-4C78-BC1B-5380599A2B08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2298094"/>
      </p:ext>
    </p:extLst>
  </p:cSld>
  <p:clrMapOvr>
    <a:masterClrMapping/>
  </p:clrMapOvr>
  <p:transition spd="med" advClick="0" advTm="2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99F636-775C-47E8-99A0-080A8A43D89B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54979990"/>
      </p:ext>
    </p:extLst>
  </p:cSld>
  <p:clrMapOvr>
    <a:masterClrMapping/>
  </p:clrMapOvr>
  <p:transition spd="med" advClick="0" advTm="2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F92D-55F2-43A0-BAC6-68998E0E5E5C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80413926"/>
      </p:ext>
    </p:extLst>
  </p:cSld>
  <p:clrMapOvr>
    <a:masterClrMapping/>
  </p:clrMapOvr>
  <p:transition spd="med" advClick="0" advTm="2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122000-1259-496D-A4F9-220D4CF6E6F3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83264498"/>
      </p:ext>
    </p:extLst>
  </p:cSld>
  <p:clrMapOvr>
    <a:masterClrMapping/>
  </p:clrMapOvr>
  <p:transition spd="med" advClick="0" advTm="2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E76B4D-FC6D-4F1C-9449-EFA1E06EBB3B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7457538"/>
      </p:ext>
    </p:extLst>
  </p:cSld>
  <p:clrMapOvr>
    <a:masterClrMapping/>
  </p:clrMapOvr>
  <p:transition spd="med" advClick="0" advTm="2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50A50-23FA-482B-8A36-F58D5D5FE30F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0053644"/>
      </p:ext>
    </p:extLst>
  </p:cSld>
  <p:clrMapOvr>
    <a:masterClrMapping/>
  </p:clrMapOvr>
  <p:transition spd="med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E6B7-9C07-4D17-8C90-33FDC50B1E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763-3529-471F-AE60-33C72091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27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99FAF6-6A00-4C00-AB62-921AE29FC92D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15841470"/>
      </p:ext>
    </p:extLst>
  </p:cSld>
  <p:clrMapOvr>
    <a:masterClrMapping/>
  </p:clrMapOvr>
  <p:transition spd="med" advClick="0" advTm="2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6EC18-4985-430C-B88C-0EAD82F45974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75918820"/>
      </p:ext>
    </p:extLst>
  </p:cSld>
  <p:clrMapOvr>
    <a:masterClrMapping/>
  </p:clrMapOvr>
  <p:transition spd="med" advClick="0" advTm="2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7EF36A-1AC6-4736-B22B-B308924BE35F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10118528"/>
      </p:ext>
    </p:extLst>
  </p:cSld>
  <p:clrMapOvr>
    <a:masterClrMapping/>
  </p:clrMapOvr>
  <p:transition spd="med" advClick="0" advTm="2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D3EBC-6ADC-4938-A0D3-5573825930AA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80997658"/>
      </p:ext>
    </p:extLst>
  </p:cSld>
  <p:clrMapOvr>
    <a:masterClrMapping/>
  </p:clrMapOvr>
  <p:transition spd="med" advClick="0" advTm="2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B0BDBB-4935-4218-88B9-6908833ADABB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21591926"/>
      </p:ext>
    </p:extLst>
  </p:cSld>
  <p:clrMapOvr>
    <a:masterClrMapping/>
  </p:clrMapOvr>
  <p:transition spd="med" advClick="0" advTm="20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844A8-893D-419D-8A7D-8D1AED51FB44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37226113"/>
      </p:ext>
    </p:extLst>
  </p:cSld>
  <p:clrMapOvr>
    <a:masterClrMapping/>
  </p:clrMapOvr>
  <p:transition spd="med" advClick="0" advTm="2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C6029-4DEF-47CB-9DBD-B6660221D7DD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85924500"/>
      </p:ext>
    </p:extLst>
  </p:cSld>
  <p:clrMapOvr>
    <a:masterClrMapping/>
  </p:clrMapOvr>
  <p:transition spd="med" advClick="0" advTm="2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AEC93D-FB8E-E75A-E866-A887A3126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F590F6-60E4-5891-16B0-C8FDE5938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CCEB58-F531-18F0-9B2A-1F570DD6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D0FEF-C548-4579-9A4D-3D3D5F005C6C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768206-2221-C8EE-6FEC-FD1B5153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2678A3C-A74D-6EE1-E355-A5D24B59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6B232-30B3-4B6D-9B19-8EAD9D238369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116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8ACA58-5572-2273-1A2F-3E8969D6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A6C5AF-56EA-8207-9282-4D9E75ABE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5FEADF-8698-B6DF-9994-493434FD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D0FEF-C548-4579-9A4D-3D3D5F005C6C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14886F-53F1-895F-A5DD-3E23180B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490004F-8780-DC15-A52E-ABCDF028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6B232-30B3-4B6D-9B19-8EAD9D238369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554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80B5C0-988F-44B2-D962-1FF462E1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99D1C84-6110-21D4-11F6-187225BBE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5184DCD-29E8-7C6B-1BA1-5D5831A4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D0FEF-C548-4579-9A4D-3D3D5F005C6C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2CEEE5-9577-09DB-BCB9-2ED534733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7F7C1B-FE09-C899-335E-3B95E3D4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6B232-30B3-4B6D-9B19-8EAD9D238369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06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E6B7-9C07-4D17-8C90-33FDC50B1E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763-3529-471F-AE60-33C72091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92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B8D928-285A-EBDF-2E04-B53CCA87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0FEF3B-091E-0C10-8829-7ADEF9067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B307CCA-56BC-3BC9-5A48-17581B63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4441355-B6E9-310D-7DEA-6D577495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D0FEF-C548-4579-9A4D-3D3D5F005C6C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E826EA4-9473-9589-8250-F27C4B8F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05E48B4-AE97-936E-45D2-9530CE77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6B232-30B3-4B6D-9B19-8EAD9D238369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0511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D505C3-4D62-9CD3-6E52-EF95FD524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DEFFA4F-19E6-0F13-E59F-A4743FE34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E54DF02-2DA7-83F8-AD98-8061A3F31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CE0A921-9C09-2CB6-15D5-D551B34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2B4AF7A-B501-DC56-4A84-8064034F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D6BBDA3-CAF4-CA07-1002-165FFF58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D0FEF-C548-4579-9A4D-3D3D5F005C6C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6487A9B-4E37-EC74-20F2-A8D5803C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8947B12-235C-DB68-6118-B2D2B4AE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6B232-30B3-4B6D-9B19-8EAD9D238369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733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453E4E-544B-B3A8-5081-979F0E5E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E3BD687-AE67-C4F8-5B45-D7A5680F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D0FEF-C548-4579-9A4D-3D3D5F005C6C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104A503-D37D-080E-76BC-0B79442F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092C3FC-6FB5-1E66-B5F9-F5E489EE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6B232-30B3-4B6D-9B19-8EAD9D238369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834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672F69A-704D-955D-681A-B24AD4B7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D0FEF-C548-4579-9A4D-3D3D5F005C6C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54FE363-963A-84F1-5804-22FBC6ED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3B37A9A-AAC4-7FEB-0CD5-F8BB5A86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6B232-30B3-4B6D-9B19-8EAD9D238369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21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4ABE9-AD09-2B3E-BB8F-1ACA3BA3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5456CA-25FB-F832-8FC1-AAD67BA4B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7E7C7FA-3AB9-67B6-2E98-E2987B5A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F77F52C-0508-8FEB-EAF8-30FD310D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D0FEF-C548-4579-9A4D-3D3D5F005C6C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8092806-514F-8BD8-5EE6-A9729A46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0C8A922-AF9B-8FAF-9CE0-95DAD6B4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6B232-30B3-4B6D-9B19-8EAD9D238369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01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CFE046-2593-FDDD-4576-C2A24CC5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42F50F6-30C2-7AD0-AA35-210C91A13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3456FBB-5AC0-0C37-F25E-EDF11F862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1281D66-D80D-DC9D-A65B-F5449762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D0FEF-C548-4579-9A4D-3D3D5F005C6C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8C7DD8F-6A2F-F332-6D41-EA3D196F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A2333AE-8C38-2C76-A5D2-135CFE1E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6B232-30B3-4B6D-9B19-8EAD9D238369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721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BCEE43-346F-5A05-9B3E-BBEDDCE3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038891B-AF19-8758-2E2B-A3582971A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152E9BA-0AE5-048F-6F8F-86E4FC4C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D0FEF-C548-4579-9A4D-3D3D5F005C6C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2660C6-D541-38B1-231C-8A958529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6FB5AF-2214-C54C-095F-F245C0F8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6B232-30B3-4B6D-9B19-8EAD9D238369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5356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9C76524-31EE-53D8-CD63-51A7BE8E8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D5C601C-03D0-4296-F8BD-FBBD680A8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1D1CDD-2E88-679E-DB0F-224F91B3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D0FEF-C548-4579-9A4D-3D3D5F005C6C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4323B6-87E1-42F2-B93D-9E84C564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AF3EED0-798F-DDF4-79FE-11714F35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6B232-30B3-4B6D-9B19-8EAD9D238369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6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E6B7-9C07-4D17-8C90-33FDC50B1E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763-3529-471F-AE60-33C72091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E6B7-9C07-4D17-8C90-33FDC50B1E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763-3529-471F-AE60-33C72091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2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E6B7-9C07-4D17-8C90-33FDC50B1E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763-3529-471F-AE60-33C72091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4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E6B7-9C07-4D17-8C90-33FDC50B1E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763-3529-471F-AE60-33C72091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E6B7-9C07-4D17-8C90-33FDC50B1E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763-3529-471F-AE60-33C72091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7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7E6B7-9C07-4D17-8C90-33FDC50B1E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7C763-3529-471F-AE60-33C72091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72DDB-7913-4C75-983F-22B25DC6E6C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F6FE-703C-49D6-8CAD-2F49155B139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6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94BB15-CBAE-4B40-93CD-CF0F17B11410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223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 spd="med" advClick="0" advTm="2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6C4BCAB-A4A7-B949-5E90-7EF48743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5A14E91-AE11-0DC1-9788-8C5BB6342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26D62A-E8B5-1778-E9B4-960017CBB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D0FEF-C548-4579-9A4D-3D3D5F005C6C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48EA8C-3F87-0C35-6BB8-C2BA95BB5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90DFF1-63FF-6FB2-45C1-BFC3BF239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6B232-30B3-4B6D-9B19-8EAD9D238369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10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91465219-5580-6FBC-AB90-93DF964A3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48" y="853954"/>
            <a:ext cx="5019074" cy="3204134"/>
          </a:xfrm>
        </p:spPr>
        <p:txBody>
          <a:bodyPr anchor="b">
            <a:normAutofit/>
          </a:bodyPr>
          <a:lstStyle/>
          <a:p>
            <a:br>
              <a:rPr lang="hr-HR" sz="5400" dirty="0">
                <a:latin typeface="Myriad Pro Light SemiExt" charset="0"/>
                <a:cs typeface="Myriad Pro Light SemiExt" charset="0"/>
              </a:rPr>
            </a:b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Sinekološka</a:t>
            </a:r>
            <a:r>
              <a:rPr lang="pl-PL" sz="5400" cap="all" dirty="0">
                <a:latin typeface="Tw Cen MT" panose="020B0602020104020603"/>
                <a:ea typeface="+mj-ea"/>
                <a:cs typeface="+mj-cs"/>
              </a:rPr>
              <a:t> STEM EDUKA</a:t>
            </a: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cija</a:t>
            </a:r>
            <a:r>
              <a:rPr lang="pl-PL" sz="5400" cap="all" dirty="0">
                <a:latin typeface="Tw Cen MT" panose="020B0602020104020603"/>
                <a:ea typeface="+mj-ea"/>
                <a:cs typeface="+mj-cs"/>
              </a:rPr>
              <a:t> </a:t>
            </a: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u</a:t>
            </a:r>
            <a:r>
              <a:rPr lang="pl-PL" sz="5400" cap="all" dirty="0">
                <a:latin typeface="Tw Cen MT" panose="020B0602020104020603"/>
                <a:ea typeface="+mj-ea"/>
                <a:cs typeface="+mj-cs"/>
              </a:rPr>
              <a:t> </a:t>
            </a: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Klinči</a:t>
            </a:r>
            <a:endParaRPr lang="en-US" sz="5400" b="1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F89311E-E4C6-4A10-9DA8-4C402B9F0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223" y="4651668"/>
            <a:ext cx="5121742" cy="173107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hr-HR" sz="2200" dirty="0"/>
              <a:t>Naziv aktivnosti:</a:t>
            </a:r>
          </a:p>
          <a:p>
            <a:pPr algn="l"/>
            <a:r>
              <a:rPr lang="hr-HR" sz="2800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Radionica osnovna škola: „ZAŠTO SU  NAM </a:t>
            </a:r>
          </a:p>
          <a:p>
            <a:pPr algn="l"/>
            <a:r>
              <a:rPr lang="hr-HR" sz="2800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VAŽNA JEZERA I LOKVE?”</a:t>
            </a:r>
            <a:endParaRPr lang="en-US" sz="2800" b="1" dirty="0">
              <a:solidFill>
                <a:srgbClr val="002060"/>
              </a:solidFill>
              <a:latin typeface="Bahnschrift Light" panose="020B0502040204020203" pitchFamily="34" charset="0"/>
            </a:endParaRPr>
          </a:p>
          <a:p>
            <a:pPr algn="l"/>
            <a:r>
              <a:rPr lang="hr-HR" sz="2200" dirty="0"/>
              <a:t>Datum: </a:t>
            </a:r>
          </a:p>
          <a:p>
            <a:pPr algn="l"/>
            <a:r>
              <a:rPr lang="hr-HR" sz="2200"/>
              <a:t>13.06.2022</a:t>
            </a:r>
            <a:r>
              <a:rPr lang="hr-HR" sz="2200" dirty="0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E246C1BB-DB6E-351B-D105-8C5F101C3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17" y="1452877"/>
            <a:ext cx="4406746" cy="2743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572870C-4822-4801-35D3-0459C9AC0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020" y="5212683"/>
            <a:ext cx="7361519" cy="15827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8745593-FB24-7620-D2DD-53FBE372F7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62" y="607689"/>
            <a:ext cx="977646" cy="36783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FC24C9E-6B11-8109-ED9E-B4ADB7CBB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7304" y="464188"/>
            <a:ext cx="615599" cy="615599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940F73C0-512C-E9A8-CFB7-4BC4E732A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211" y="618268"/>
            <a:ext cx="1408105" cy="434909"/>
          </a:xfrm>
          <a:prstGeom prst="rect">
            <a:avLst/>
          </a:prstGeom>
        </p:spPr>
      </p:pic>
      <p:pic>
        <p:nvPicPr>
          <p:cNvPr id="22" name="Slika 21" descr="Slika na kojoj se prikazuje tekst&#10;&#10;Opis je automatski generiran">
            <a:extLst>
              <a:ext uri="{FF2B5EF4-FFF2-40B4-BE49-F238E27FC236}">
                <a16:creationId xmlns:a16="http://schemas.microsoft.com/office/drawing/2014/main" id="{E566FE63-EA82-237B-89BA-DA970B4E2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1259" y="605190"/>
            <a:ext cx="1890517" cy="426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223" y="6426076"/>
            <a:ext cx="426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Voditelj radionice: Prof. dr. sc. Maria Špoljar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6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6" descr="KER06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01" y="3589730"/>
            <a:ext cx="19431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8" descr="rotifer2_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3716338"/>
            <a:ext cx="208756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10" descr="post-124-11136767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16338"/>
            <a:ext cx="202723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12" descr="Rotatorien%20Brachionus%20plicatil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3716338"/>
            <a:ext cx="210978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13"/>
          <p:cNvSpPr txBox="1">
            <a:spLocks noChangeArrowheads="1"/>
          </p:cNvSpPr>
          <p:nvPr/>
        </p:nvSpPr>
        <p:spPr bwMode="auto">
          <a:xfrm>
            <a:off x="1774826" y="6308726"/>
            <a:ext cx="2162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i="1">
                <a:solidFill>
                  <a:schemeClr val="bg1"/>
                </a:solidFill>
                <a:latin typeface="Comic Sans MS" panose="030F0702030302020204" pitchFamily="66" charset="0"/>
              </a:rPr>
              <a:t>Keratella quadrata</a:t>
            </a:r>
          </a:p>
        </p:txBody>
      </p:sp>
      <p:sp>
        <p:nvSpPr>
          <p:cNvPr id="68616" name="Text Box 14"/>
          <p:cNvSpPr txBox="1">
            <a:spLocks noChangeArrowheads="1"/>
          </p:cNvSpPr>
          <p:nvPr/>
        </p:nvSpPr>
        <p:spPr bwMode="auto">
          <a:xfrm>
            <a:off x="4008438" y="6308726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i="1">
                <a:solidFill>
                  <a:schemeClr val="bg1"/>
                </a:solidFill>
                <a:latin typeface="Comic Sans MS" panose="030F0702030302020204" pitchFamily="66" charset="0"/>
              </a:rPr>
              <a:t>Trichotria</a:t>
            </a:r>
            <a:r>
              <a:rPr lang="hr-HR" altLang="sr-Latn-RS" sz="1800">
                <a:solidFill>
                  <a:schemeClr val="bg1"/>
                </a:solidFill>
                <a:latin typeface="Comic Sans MS" panose="030F0702030302020204" pitchFamily="66" charset="0"/>
              </a:rPr>
              <a:t> sp. </a:t>
            </a:r>
          </a:p>
        </p:txBody>
      </p:sp>
      <p:sp>
        <p:nvSpPr>
          <p:cNvPr id="68617" name="Text Box 16"/>
          <p:cNvSpPr txBox="1">
            <a:spLocks noChangeArrowheads="1"/>
          </p:cNvSpPr>
          <p:nvPr/>
        </p:nvSpPr>
        <p:spPr bwMode="auto">
          <a:xfrm>
            <a:off x="6240463" y="6308726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i="1">
                <a:solidFill>
                  <a:schemeClr val="bg1"/>
                </a:solidFill>
                <a:latin typeface="Comic Sans MS" panose="030F0702030302020204" pitchFamily="66" charset="0"/>
              </a:rPr>
              <a:t>Asplanchna</a:t>
            </a:r>
            <a:r>
              <a:rPr lang="hr-HR" altLang="sr-Latn-RS" sz="1800">
                <a:solidFill>
                  <a:schemeClr val="bg1"/>
                </a:solidFill>
                <a:latin typeface="Comic Sans MS" panose="030F0702030302020204" pitchFamily="66" charset="0"/>
              </a:rPr>
              <a:t> sp.</a:t>
            </a:r>
          </a:p>
        </p:txBody>
      </p:sp>
      <p:sp>
        <p:nvSpPr>
          <p:cNvPr id="68618" name="Text Box 17"/>
          <p:cNvSpPr txBox="1">
            <a:spLocks noChangeArrowheads="1"/>
          </p:cNvSpPr>
          <p:nvPr/>
        </p:nvSpPr>
        <p:spPr bwMode="auto">
          <a:xfrm>
            <a:off x="8328025" y="6308726"/>
            <a:ext cx="1697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i="1">
                <a:solidFill>
                  <a:schemeClr val="bg1"/>
                </a:solidFill>
                <a:latin typeface="Comic Sans MS" panose="030F0702030302020204" pitchFamily="66" charset="0"/>
              </a:rPr>
              <a:t>Brachionus</a:t>
            </a:r>
            <a:r>
              <a:rPr lang="hr-HR" altLang="sr-Latn-RS" sz="1800">
                <a:solidFill>
                  <a:schemeClr val="bg1"/>
                </a:solidFill>
                <a:latin typeface="Comic Sans MS" panose="030F0702030302020204" pitchFamily="66" charset="0"/>
              </a:rPr>
              <a:t> sp.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3378" y="1856935"/>
            <a:ext cx="430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rgbClr val="002060"/>
                </a:solidFill>
                <a:latin typeface="Bahnschrift Light" panose="020B0502040204020203" pitchFamily="34" charset="0"/>
              </a:rPr>
              <a:t>ROTIFERA (kolnjaci)</a:t>
            </a:r>
            <a:endParaRPr lang="en-US" sz="36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640817" y="878858"/>
            <a:ext cx="412484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800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PLANKTON: </a:t>
            </a:r>
            <a:r>
              <a:rPr lang="hr-HR" altLang="sr-Latn-RS" sz="2800" dirty="0" err="1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zooplankton</a:t>
            </a:r>
            <a:endParaRPr lang="hr-HR" altLang="sr-Latn-RS" sz="2800" dirty="0">
              <a:solidFill>
                <a:srgbClr val="00206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1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4" descr="049056054124052057056055055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6" y="1226358"/>
            <a:ext cx="237648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6" descr="bosm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57" y="1159683"/>
            <a:ext cx="2447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09" y="1251519"/>
            <a:ext cx="2376647" cy="218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09" y="4073232"/>
            <a:ext cx="237664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1226357"/>
            <a:ext cx="2217664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257" y="4073232"/>
            <a:ext cx="255528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11180" y="4234375"/>
            <a:ext cx="3021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rgbClr val="002060"/>
                </a:solidFill>
                <a:latin typeface="Bahnschrift Light" panose="020B0502040204020203" pitchFamily="34" charset="0"/>
              </a:rPr>
              <a:t>CLADOCERA </a:t>
            </a:r>
          </a:p>
          <a:p>
            <a:r>
              <a:rPr lang="hr-HR" sz="3600" dirty="0">
                <a:solidFill>
                  <a:srgbClr val="002060"/>
                </a:solidFill>
                <a:latin typeface="Bahnschrift Light" panose="020B0502040204020203" pitchFamily="34" charset="0"/>
              </a:rPr>
              <a:t>(</a:t>
            </a:r>
            <a:r>
              <a:rPr lang="hr-HR" sz="3600" dirty="0" err="1">
                <a:solidFill>
                  <a:srgbClr val="002060"/>
                </a:solidFill>
                <a:latin typeface="Bahnschrift Light" panose="020B0502040204020203" pitchFamily="34" charset="0"/>
              </a:rPr>
              <a:t>rašljoticalci</a:t>
            </a:r>
            <a:r>
              <a:rPr lang="hr-HR" sz="3600" dirty="0">
                <a:solidFill>
                  <a:srgbClr val="002060"/>
                </a:solidFill>
                <a:latin typeface="Bahnschrift Light" panose="020B0502040204020203" pitchFamily="34" charset="0"/>
              </a:rPr>
              <a:t>)</a:t>
            </a:r>
            <a:endParaRPr lang="en-US" sz="36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5809" y="6017920"/>
            <a:ext cx="589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002060"/>
                </a:solidFill>
                <a:latin typeface="Bahnschrift Light" panose="020B0502040204020203" pitchFamily="34" charset="0"/>
              </a:rPr>
              <a:t>COPEPODA (</a:t>
            </a:r>
            <a:r>
              <a:rPr lang="hr-HR" sz="3600" dirty="0" err="1">
                <a:solidFill>
                  <a:srgbClr val="002060"/>
                </a:solidFill>
                <a:latin typeface="Bahnschrift Light" panose="020B0502040204020203" pitchFamily="34" charset="0"/>
              </a:rPr>
              <a:t>veslonošci</a:t>
            </a:r>
            <a:r>
              <a:rPr lang="hr-HR" sz="3600" dirty="0">
                <a:solidFill>
                  <a:srgbClr val="002060"/>
                </a:solidFill>
                <a:latin typeface="Bahnschrift Light" panose="020B0502040204020203" pitchFamily="34" charset="0"/>
              </a:rPr>
              <a:t>)</a:t>
            </a:r>
            <a:endParaRPr lang="en-US" sz="36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9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47900" y="540554"/>
            <a:ext cx="80326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Funkcije jezera i lokvi</a:t>
            </a:r>
          </a:p>
          <a:p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000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značajna staništa za vodozemce;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velika raznolikost beskralježnjaka</a:t>
            </a:r>
          </a:p>
          <a:p>
            <a:endParaRPr lang="hr-HR" sz="1000" dirty="0">
              <a:solidFill>
                <a:srgbClr val="00206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umjetna jezera su uglavnom konstruirana </a:t>
            </a:r>
          </a:p>
          <a:p>
            <a:r>
              <a:rPr lang="hr-HR" sz="2800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    kao rezervoari vode za urbana područja;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dobivanje električne energije;</a:t>
            </a:r>
          </a:p>
          <a:p>
            <a:endParaRPr lang="en-US" sz="1000" dirty="0">
              <a:solidFill>
                <a:srgbClr val="00206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17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1327" y="5265098"/>
            <a:ext cx="4588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HVALA NA PAŽNJI!</a:t>
            </a:r>
            <a:endParaRPr lang="en-US" sz="4000" b="1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3" name="Picture 7" descr="C:\Users\Maria\Desktop\ŠPANJOLSKA\Photobaricebazeni\DSC_7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6247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711450" y="347663"/>
            <a:ext cx="510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2400" b="1" dirty="0">
                <a:solidFill>
                  <a:srgbClr val="FFFFFF"/>
                </a:solidFill>
                <a:latin typeface="Book Antiqua" panose="02040602050305030304" pitchFamily="18" charset="0"/>
              </a:rPr>
              <a:t>RASPODJELA VODE U BIOSFERI</a:t>
            </a:r>
          </a:p>
        </p:txBody>
      </p:sp>
      <p:pic>
        <p:nvPicPr>
          <p:cNvPr id="31747" name="Picture 3" descr="waterb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8301" r="3020"/>
          <a:stretch/>
        </p:blipFill>
        <p:spPr bwMode="auto">
          <a:xfrm>
            <a:off x="324924" y="2082017"/>
            <a:ext cx="5667913" cy="420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Oval 7"/>
          <p:cNvSpPr>
            <a:spLocks noChangeArrowheads="1"/>
          </p:cNvSpPr>
          <p:nvPr/>
        </p:nvSpPr>
        <p:spPr bwMode="auto">
          <a:xfrm>
            <a:off x="381195" y="3933032"/>
            <a:ext cx="1584325" cy="576262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sr-Latn-CS" altLang="sr-Latn-RS" sz="1800">
              <a:solidFill>
                <a:srgbClr val="000000"/>
              </a:solidFill>
            </a:endParaRPr>
          </a:p>
        </p:txBody>
      </p:sp>
      <p:sp>
        <p:nvSpPr>
          <p:cNvPr id="31749" name="Oval 7"/>
          <p:cNvSpPr>
            <a:spLocks noChangeArrowheads="1"/>
          </p:cNvSpPr>
          <p:nvPr/>
        </p:nvSpPr>
        <p:spPr bwMode="auto">
          <a:xfrm>
            <a:off x="381195" y="5280966"/>
            <a:ext cx="1582738" cy="4318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sr-Latn-CS" altLang="sr-Latn-RS" sz="1800">
              <a:solidFill>
                <a:srgbClr val="000000"/>
              </a:solidFill>
            </a:endParaRPr>
          </a:p>
        </p:txBody>
      </p:sp>
      <p:sp>
        <p:nvSpPr>
          <p:cNvPr id="31750" name="Oval 7"/>
          <p:cNvSpPr>
            <a:spLocks noChangeArrowheads="1"/>
          </p:cNvSpPr>
          <p:nvPr/>
        </p:nvSpPr>
        <p:spPr bwMode="auto">
          <a:xfrm>
            <a:off x="3179762" y="3980362"/>
            <a:ext cx="1223963" cy="33750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sr-Latn-CS" altLang="sr-Latn-RS" sz="1800">
              <a:solidFill>
                <a:srgbClr val="000000"/>
              </a:solidFill>
            </a:endParaRPr>
          </a:p>
        </p:txBody>
      </p:sp>
      <p:sp>
        <p:nvSpPr>
          <p:cNvPr id="31751" name="Oval 8"/>
          <p:cNvSpPr>
            <a:spLocks noChangeArrowheads="1"/>
          </p:cNvSpPr>
          <p:nvPr/>
        </p:nvSpPr>
        <p:spPr bwMode="auto">
          <a:xfrm>
            <a:off x="3251200" y="5341951"/>
            <a:ext cx="1152525" cy="35877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sr-Latn-CS" altLang="sr-Latn-RS" sz="18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195" y="232214"/>
            <a:ext cx="68210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RASPODJELA VODE U BIOSFERI</a:t>
            </a:r>
            <a:endParaRPr lang="en-US" sz="3600" b="1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26" y="1467945"/>
            <a:ext cx="5566817" cy="4816257"/>
          </a:xfrm>
          <a:prstGeom prst="rect">
            <a:avLst/>
          </a:prstGeom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6570371" y="2861922"/>
            <a:ext cx="2160587" cy="576262"/>
          </a:xfrm>
          <a:prstGeom prst="ellipse">
            <a:avLst/>
          </a:prstGeom>
          <a:noFill/>
          <a:ln w="44450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sr-Latn-CS" altLang="sr-Latn-RS" sz="1800">
              <a:solidFill>
                <a:srgbClr val="000000"/>
              </a:solidFill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7976382" y="4994031"/>
            <a:ext cx="1996293" cy="286935"/>
          </a:xfrm>
          <a:prstGeom prst="ellipse">
            <a:avLst/>
          </a:prstGeom>
          <a:noFill/>
          <a:ln w="44450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sr-Latn-CS" altLang="sr-Latn-RS" sz="1800">
              <a:solidFill>
                <a:srgbClr val="000000"/>
              </a:solidFill>
            </a:endParaRP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10072468" y="4895557"/>
            <a:ext cx="1796675" cy="281354"/>
          </a:xfrm>
          <a:prstGeom prst="ellipse">
            <a:avLst/>
          </a:prstGeom>
          <a:noFill/>
          <a:ln w="44450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sr-Latn-CS" altLang="sr-Latn-R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02425"/>
      </p:ext>
    </p:extLst>
  </p:cSld>
  <p:clrMapOvr>
    <a:masterClrMapping/>
  </p:clrMapOvr>
  <p:transition spd="med"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640013" y="644526"/>
            <a:ext cx="7416800" cy="193899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Bahnschrift Light" panose="020B0502040204020203" pitchFamily="34" charset="0"/>
              </a:rPr>
              <a:t> 95 % površinskih voda je sadržano u 145 velikih jezera,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hr-HR" altLang="sr-Latn-RS" sz="2000" dirty="0">
                <a:latin typeface="Bahnschrift Light" panose="020B0502040204020203" pitchFamily="34" charset="0"/>
              </a:rPr>
              <a:t>    dok u brojnosti slatkovodnih stajaćica prevladavaju plitka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hr-HR" altLang="sr-Latn-RS" sz="2000" dirty="0">
                <a:latin typeface="Bahnschrift Light" panose="020B0502040204020203" pitchFamily="34" charset="0"/>
              </a:rPr>
              <a:t>    jezera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Bahnschrift Light" panose="020B0502040204020203" pitchFamily="34" charset="0"/>
              </a:rPr>
              <a:t> pola od tih jezera sadrže slatku, a pola slanu vodu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Bahnschrift Light" panose="020B0502040204020203" pitchFamily="34" charset="0"/>
              </a:rPr>
              <a:t> slana jezera prevladavaju u </a:t>
            </a:r>
            <a:r>
              <a:rPr lang="hr-HR" altLang="sr-Latn-RS" sz="2000" dirty="0" err="1">
                <a:latin typeface="Bahnschrift Light" panose="020B0502040204020203" pitchFamily="34" charset="0"/>
              </a:rPr>
              <a:t>semi</a:t>
            </a:r>
            <a:r>
              <a:rPr lang="hr-HR" altLang="sr-Latn-RS" sz="2000" dirty="0">
                <a:latin typeface="Bahnschrift Light" panose="020B0502040204020203" pitchFamily="34" charset="0"/>
              </a:rPr>
              <a:t>(aridnim) područjima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hr-HR" altLang="sr-Latn-RS" sz="2000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35843" name="Picture 3" descr="la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6" y="2619808"/>
            <a:ext cx="6250676" cy="36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60441" y="217488"/>
            <a:ext cx="741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000" b="1" dirty="0">
                <a:latin typeface="Bahnschrift Light" panose="020B0502040204020203" pitchFamily="34" charset="0"/>
              </a:rPr>
              <a:t>JEZERA</a:t>
            </a:r>
            <a:endParaRPr lang="hr-HR" altLang="sr-Latn-RS" sz="2000" b="1" dirty="0">
              <a:solidFill>
                <a:srgbClr val="FF0000"/>
              </a:solidFill>
              <a:latin typeface="Bahnschrift Light" panose="020B0502040204020203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000" b="1" dirty="0">
              <a:latin typeface="Bahnschrift Light" panose="020B0502040204020203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2000" b="1" dirty="0">
              <a:latin typeface="Bahnschrift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8" b="50586"/>
          <a:stretch/>
        </p:blipFill>
        <p:spPr>
          <a:xfrm>
            <a:off x="7301553" y="2619808"/>
            <a:ext cx="4271749" cy="22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31070"/>
      </p:ext>
    </p:extLst>
  </p:cSld>
  <p:clrMapOvr>
    <a:masterClrMapping/>
  </p:clrMapOvr>
  <p:transition spd="med" advClick="0"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65" y="1473959"/>
            <a:ext cx="5099215" cy="3739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363" y="1473959"/>
            <a:ext cx="5233063" cy="37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30" y="1241947"/>
            <a:ext cx="5227663" cy="5145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93" y="1241947"/>
            <a:ext cx="5418162" cy="51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5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148" y="1727909"/>
            <a:ext cx="8032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Prijetnje:</a:t>
            </a:r>
          </a:p>
          <a:p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000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Ispuštanje otpadnih voda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Ispiranje tla s gnojivima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Namjerno zatrpavanje i bacanje smeća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Unos novih vrsta</a:t>
            </a:r>
          </a:p>
          <a:p>
            <a:endParaRPr lang="hr-HR" sz="2800" dirty="0">
              <a:solidFill>
                <a:srgbClr val="00206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endParaRPr lang="en-US" sz="1000" dirty="0">
              <a:solidFill>
                <a:srgbClr val="00206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7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23" y="777923"/>
            <a:ext cx="3282390" cy="5590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300" y="819080"/>
            <a:ext cx="5877269" cy="54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6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980728"/>
            <a:ext cx="690562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0974" y="489535"/>
            <a:ext cx="650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Međunarodno zaštićena područja u Hrvatskoj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5880" y="2884294"/>
            <a:ext cx="1765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 Plitvička jezera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7296" y="2539106"/>
            <a:ext cx="1643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  Lonjsko polje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0686" y="1287488"/>
            <a:ext cx="181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Mura-Drava-Dunav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7849" y="1813466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Crna Mlaka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8430" y="3286262"/>
            <a:ext cx="1035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 Velebit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6890" y="3895820"/>
            <a:ext cx="1690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 Vransko jezero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7101" y="4797153"/>
            <a:ext cx="835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 </a:t>
            </a:r>
          </a:p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Neretve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5959" y="1999991"/>
            <a:ext cx="968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 Papuk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80419" y="1630099"/>
            <a:ext cx="1541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  Kopački Rit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9809" y="6251378"/>
            <a:ext cx="482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7 od 9 područja vezano uz vode na kopnu </a:t>
            </a:r>
          </a:p>
        </p:txBody>
      </p:sp>
      <p:sp>
        <p:nvSpPr>
          <p:cNvPr id="4" name="Oval 3"/>
          <p:cNvSpPr/>
          <p:nvPr/>
        </p:nvSpPr>
        <p:spPr>
          <a:xfrm>
            <a:off x="6809187" y="3649581"/>
            <a:ext cx="1965277" cy="3687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39156"/>
      </p:ext>
    </p:extLst>
  </p:cSld>
  <p:clrMapOvr>
    <a:masterClrMapping/>
  </p:clrMapOvr>
  <p:transition spd="med" advClick="0"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128712"/>
            <a:ext cx="5214937" cy="4557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762" y="1009649"/>
            <a:ext cx="4781551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01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204</Words>
  <Application>Microsoft Office PowerPoint</Application>
  <PresentationFormat>Široki zaslon</PresentationFormat>
  <Paragraphs>54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13</vt:i4>
      </vt:variant>
    </vt:vector>
  </HeadingPairs>
  <TitlesOfParts>
    <vt:vector size="29" baseType="lpstr">
      <vt:lpstr>Arial</vt:lpstr>
      <vt:lpstr>Bahnschrift Light</vt:lpstr>
      <vt:lpstr>Book Antiqua</vt:lpstr>
      <vt:lpstr>Calibri</vt:lpstr>
      <vt:lpstr>Calibri Light</vt:lpstr>
      <vt:lpstr>Comic Sans MS</vt:lpstr>
      <vt:lpstr>Myriad Pro Bold SemiExt</vt:lpstr>
      <vt:lpstr>Myriad Pro Light SemiExt</vt:lpstr>
      <vt:lpstr>Tahoma</vt:lpstr>
      <vt:lpstr>Times New Roman</vt:lpstr>
      <vt:lpstr>Tw Cen MT</vt:lpstr>
      <vt:lpstr>Wingdings</vt:lpstr>
      <vt:lpstr>Office Theme</vt:lpstr>
      <vt:lpstr>1_Office Theme</vt:lpstr>
      <vt:lpstr>Default Design</vt:lpstr>
      <vt:lpstr>Tema sustava Office</vt:lpstr>
      <vt:lpstr> Sinekološka STEM EDUKAcija u Klinči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Dario Karačić</cp:lastModifiedBy>
  <cp:revision>74</cp:revision>
  <dcterms:created xsi:type="dcterms:W3CDTF">2022-06-04T15:15:46Z</dcterms:created>
  <dcterms:modified xsi:type="dcterms:W3CDTF">2024-01-12T17:30:29Z</dcterms:modified>
</cp:coreProperties>
</file>