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58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F5E1EE-2E52-459B-8BA5-2C6C6590AF5F}" v="7" dt="2024-01-15T21:50:21.070"/>
    <p1510:client id="{54C90157-68B1-42BC-8D11-90D7CC6E76BC}" v="4" dt="2024-01-15T22:12:47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930" autoAdjust="0"/>
  </p:normalViewPr>
  <p:slideViewPr>
    <p:cSldViewPr snapToGrid="0">
      <p:cViewPr varScale="1">
        <p:scale>
          <a:sx n="42" d="100"/>
          <a:sy n="42" d="100"/>
        </p:scale>
        <p:origin x="12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01E0F-DA89-45BF-B351-1635913CBCD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E03F-DCAF-4F46-89EB-495DC63B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6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AEC93D-FB8E-E75A-E866-A887A3126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F590F6-60E4-5891-16B0-C8FDE5938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CCEB58-F531-18F0-9B2A-1F570DD6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7768206-2221-C8EE-6FEC-FD1B5153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2678A3C-A74D-6EE1-E355-A5D24B59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83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BCEE43-346F-5A05-9B3E-BBEDDCE3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038891B-AF19-8758-2E2B-A3582971A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152E9BA-0AE5-048F-6F8F-86E4FC4C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02660C6-D541-38B1-231C-8A958529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D6FB5AF-2214-C54C-095F-F245C0F8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732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9C76524-31EE-53D8-CD63-51A7BE8E8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D5C601C-03D0-4296-F8BD-FBBD680A8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11D1CDD-2E88-679E-DB0F-224F91B3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74323B6-87E1-42F2-B93D-9E84C564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AF3EED0-798F-DDF4-79FE-11714F35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713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3330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555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2061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3523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5038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2840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7082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39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8ACA58-5572-2273-1A2F-3E8969D6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A6C5AF-56EA-8207-9282-4D9E75ABE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5FEADF-8698-B6DF-9994-493434FDB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214886F-53F1-895F-A5DD-3E23180B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490004F-8780-DC15-A52E-ABCDF028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6671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2361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7290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2860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135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49600" y="6613526"/>
            <a:ext cx="66040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66400" y="6629400"/>
            <a:ext cx="1625600" cy="228600"/>
          </a:xfrm>
        </p:spPr>
        <p:txBody>
          <a:bodyPr/>
          <a:lstStyle>
            <a:lvl1pPr>
              <a:defRPr/>
            </a:lvl1pPr>
          </a:lstStyle>
          <a:p>
            <a:fld id="{8796DB07-8AFB-4D1D-9BEA-F38059E863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0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80B5C0-988F-44B2-D962-1FF462E1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99D1C84-6110-21D4-11F6-187225BBE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5184DCD-29E8-7C6B-1BA1-5D5831A4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82CEEE5-9577-09DB-BCB9-2ED534733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7F7C1B-FE09-C899-335E-3B95E3D4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956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B8D928-285A-EBDF-2E04-B53CCA87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0FEF3B-091E-0C10-8829-7ADEF9067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B307CCA-56BC-3BC9-5A48-17581B63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4441355-B6E9-310D-7DEA-6D577495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E826EA4-9473-9589-8250-F27C4B8F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05E48B4-AE97-936E-45D2-9530CE77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09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D505C3-4D62-9CD3-6E52-EF95FD524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DEFFA4F-19E6-0F13-E59F-A4743FE34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E54DF02-2DA7-83F8-AD98-8061A3F31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CE0A921-9C09-2CB6-15D5-D551B347B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2B4AF7A-B501-DC56-4A84-8064034F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D6BBDA3-CAF4-CA07-1002-165FFF58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6487A9B-4E37-EC74-20F2-A8D5803C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8947B12-235C-DB68-6118-B2D2B4AE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043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453E4E-544B-B3A8-5081-979F0E5E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E3BD687-AE67-C4F8-5B45-D7A5680F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104A503-D37D-080E-76BC-0B79442F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092C3FC-6FB5-1E66-B5F9-F5E489EE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029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672F69A-704D-955D-681A-B24AD4B7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54FE363-963A-84F1-5804-22FBC6ED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3B37A9A-AAC4-7FEB-0CD5-F8BB5A86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46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4ABE9-AD09-2B3E-BB8F-1ACA3BA3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5456CA-25FB-F832-8FC1-AAD67BA4B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7E7C7FA-3AB9-67B6-2E98-E2987B5A2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F77F52C-0508-8FEB-EAF8-30FD310D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8092806-514F-8BD8-5EE6-A9729A46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0C8A922-AF9B-8FAF-9CE0-95DAD6B4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725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CFE046-2593-FDDD-4576-C2A24CC5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42F50F6-30C2-7AD0-AA35-210C91A13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3456FBB-5AC0-0C37-F25E-EDF11F862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1281D66-D80D-DC9D-A65B-F5449762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8C7DD8F-6A2F-F332-6D41-EA3D196F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A2333AE-8C38-2C76-A5D2-135CFE1E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497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96C4BCAB-A4A7-B949-5E90-7EF48743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5A14E91-AE11-0DC1-9788-8C5BB6342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026D62A-E8B5-1778-E9B4-960017CBB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F48EA8C-3F87-0C35-6BB8-C2BA95BB5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F90DFF1-63FF-6FB2-45C1-BFC3BF239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452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121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91465219-5580-6FBC-AB90-93DF964A3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48" y="853954"/>
            <a:ext cx="5019074" cy="3204134"/>
          </a:xfrm>
        </p:spPr>
        <p:txBody>
          <a:bodyPr anchor="b">
            <a:normAutofit/>
          </a:bodyPr>
          <a:lstStyle/>
          <a:p>
            <a:br>
              <a:rPr lang="hr-HR" sz="5400" dirty="0">
                <a:latin typeface="Myriad Pro Light SemiExt" charset="0"/>
                <a:cs typeface="Myriad Pro Light SemiExt" charset="0"/>
              </a:rPr>
            </a:br>
            <a:r>
              <a:rPr lang="pl-PL" sz="5400" dirty="0">
                <a:latin typeface="Tw Cen MT" panose="020B0602020104020603"/>
                <a:ea typeface="+mj-ea"/>
                <a:cs typeface="+mj-cs"/>
              </a:rPr>
              <a:t>Sinekološka</a:t>
            </a:r>
            <a:r>
              <a:rPr lang="pl-PL" sz="5400" cap="all" dirty="0">
                <a:latin typeface="Tw Cen MT" panose="020B0602020104020603"/>
                <a:ea typeface="+mj-ea"/>
                <a:cs typeface="+mj-cs"/>
              </a:rPr>
              <a:t> STEM EDUKA</a:t>
            </a:r>
            <a:r>
              <a:rPr lang="pl-PL" sz="5400" dirty="0">
                <a:latin typeface="Tw Cen MT" panose="020B0602020104020603"/>
                <a:ea typeface="+mj-ea"/>
                <a:cs typeface="+mj-cs"/>
              </a:rPr>
              <a:t>cija</a:t>
            </a:r>
            <a:r>
              <a:rPr lang="pl-PL" sz="5400" cap="all" dirty="0">
                <a:latin typeface="Tw Cen MT" panose="020B0602020104020603"/>
                <a:ea typeface="+mj-ea"/>
                <a:cs typeface="+mj-cs"/>
              </a:rPr>
              <a:t> </a:t>
            </a:r>
            <a:r>
              <a:rPr lang="pl-PL" sz="5400" dirty="0">
                <a:latin typeface="Tw Cen MT" panose="020B0602020104020603"/>
                <a:ea typeface="+mj-ea"/>
                <a:cs typeface="+mj-cs"/>
              </a:rPr>
              <a:t>u</a:t>
            </a:r>
            <a:r>
              <a:rPr lang="pl-PL" sz="5400" cap="all" dirty="0">
                <a:latin typeface="Tw Cen MT" panose="020B0602020104020603"/>
                <a:ea typeface="+mj-ea"/>
                <a:cs typeface="+mj-cs"/>
              </a:rPr>
              <a:t> </a:t>
            </a:r>
            <a:r>
              <a:rPr lang="pl-PL" sz="5400" dirty="0">
                <a:latin typeface="Tw Cen MT" panose="020B0602020104020603"/>
                <a:ea typeface="+mj-ea"/>
                <a:cs typeface="+mj-cs"/>
              </a:rPr>
              <a:t>Klinči</a:t>
            </a:r>
            <a:endParaRPr lang="en-US" sz="5400" b="1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F89311E-E4C6-4A10-9DA8-4C402B9F0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224" y="4705563"/>
            <a:ext cx="4142336" cy="173107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r-HR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 s učenicima u laboratoriju</a:t>
            </a:r>
            <a:endParaRPr lang="hr-HR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hr-HR" sz="2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E246C1BB-DB6E-351B-D105-8C5F101C3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17" y="1452877"/>
            <a:ext cx="4406746" cy="2743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572870C-4822-4801-35D3-0459C9AC0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020" y="5212683"/>
            <a:ext cx="7361519" cy="15827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8745593-FB24-7620-D2DD-53FBE372F7C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62" y="607689"/>
            <a:ext cx="977646" cy="36783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7FC24C9E-6B11-8109-ED9E-B4ADB7CBB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7304" y="464188"/>
            <a:ext cx="615599" cy="615599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940F73C0-512C-E9A8-CFB7-4BC4E732A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5211" y="618268"/>
            <a:ext cx="1408105" cy="434909"/>
          </a:xfrm>
          <a:prstGeom prst="rect">
            <a:avLst/>
          </a:prstGeom>
        </p:spPr>
      </p:pic>
      <p:pic>
        <p:nvPicPr>
          <p:cNvPr id="22" name="Slika 21" descr="Slika na kojoj se prikazuje tekst&#10;&#10;Opis je automatski generiran">
            <a:extLst>
              <a:ext uri="{FF2B5EF4-FFF2-40B4-BE49-F238E27FC236}">
                <a16:creationId xmlns:a16="http://schemas.microsoft.com/office/drawing/2014/main" id="{E566FE63-EA82-237B-89BA-DA970B4E2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1259" y="605190"/>
            <a:ext cx="1890517" cy="42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6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C347AE-4836-C869-8416-AE57DADA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DB25A3-E4F9-BE06-29BC-44A93214B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Renata Kobetić</a:t>
            </a:r>
          </a:p>
          <a:p>
            <a:endParaRPr lang="hr-HR" dirty="0"/>
          </a:p>
          <a:p>
            <a:r>
              <a:rPr lang="hr-HR" dirty="0"/>
              <a:t>Institut Ruđer Bošković</a:t>
            </a:r>
          </a:p>
        </p:txBody>
      </p:sp>
    </p:spTree>
    <p:extLst>
      <p:ext uri="{BB962C8B-B14F-4D97-AF65-F5344CB8AC3E}">
        <p14:creationId xmlns:p14="http://schemas.microsoft.com/office/powerpoint/2010/main" val="55998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634F07-5E79-8432-50A0-C254D3DEC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3360"/>
            <a:ext cx="11551920" cy="627887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2400" dirty="0"/>
              <a:t>Učenik treba svaki radni dan na laboratorijske vježbe nositi: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bijelu ili plavu kutu (pamučnu ili lanenu),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2 pamučne ili lanene krpe,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deterdžent za pranje posuđa, tekući, u maloj bočici,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škare,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drvenu hvataljku,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četkicu za pranje epruveta,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laboratorijsku pincetu,</a:t>
            </a:r>
          </a:p>
          <a:p>
            <a:pPr>
              <a:lnSpc>
                <a:spcPct val="150000"/>
              </a:lnSpc>
            </a:pPr>
            <a:r>
              <a:rPr lang="hr-HR" sz="2400" dirty="0" err="1"/>
              <a:t>propipetu</a:t>
            </a:r>
            <a:r>
              <a:rPr lang="hr-HR" sz="2400" dirty="0"/>
              <a:t>,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šibice,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laboratorijske naočale,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gumene rukavice za jednokratnu upotrebu (prema potrebi),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drvene bojice, šestar, trokut ili ravnalo, krivuljar te pribor za pisanje,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milimetarski papir (prema potrebi).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757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85A956-29B1-5ED5-0078-881EE0D0E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"/>
            <a:ext cx="10972800" cy="6537959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Zabilješke s vježbi učenik uredno bilježi u laboratorijski dnevnik, prema uputama profesora. Dnevnik je bilježnica s kvadratićima ili „trgovačkim listovima“ formata A4.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Na koricama dnevnika učenik uredno zapisuje naziv predmeta, svoje ime, razred, broj radnog mjesta (</a:t>
            </a:r>
            <a:r>
              <a:rPr lang="hr-HR" dirty="0" err="1"/>
              <a:t>Rm</a:t>
            </a:r>
            <a:r>
              <a:rPr lang="hr-HR" dirty="0"/>
              <a:t>, koje zadužuje na početku školske godine) i redni broj učenika u imeniku ( Rb).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Margine od 3 cm crtaju se prije dolaska na vježbe. U dnevnik se bilježi redni broj radnog dana i datum.</a:t>
            </a:r>
          </a:p>
          <a:p>
            <a:endParaRPr lang="hr-HR" dirty="0"/>
          </a:p>
          <a:p>
            <a:r>
              <a:rPr lang="hr-HR" dirty="0"/>
              <a:t>Svaki radni dan sadrži: naziv vježbe, radni zadatak vježbe, kratki opis vježbe, crtež aparature, zapažanja tijekom izvođenja vježbe, jednadžbe kemijskih reakcija, zaključak, te odgovore na pitanja. Važne pojmove potrebno je istaknuti na margini.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592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21EBFF-7CD9-4C35-0AF8-FD51339A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R.b</a:t>
            </a:r>
            <a:r>
              <a:rPr lang="hr-H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.- redni broj učenika u imeniku	</a:t>
            </a:r>
            <a:r>
              <a:rPr lang="hr-H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R.m</a:t>
            </a:r>
            <a:r>
              <a:rPr lang="hr-H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.- zaduženo radno mjesto</a:t>
            </a:r>
            <a:b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92BCD36-1FE0-5459-49C4-C6BC32064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1" y="983579"/>
            <a:ext cx="10669060" cy="559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3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BA46C5-36D5-E107-3725-0071C6FB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Pravila rada u laboratoriju</a:t>
            </a:r>
            <a:br>
              <a:rPr lang="hr-H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526C4A-F07A-630F-A950-6009687CD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hr-HR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Prije rada potrebno je pročitati upute za vježbu i upoznati se s potrebnim teoretskim principima.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hr-HR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Pridržavati se točno uputa, a slijed operacija i upotreba kemikalija mora biti jasna i logična.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hr-HR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Kada nije navedena količina reagensa upotrijebiti malu količinu (par kapi).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hr-HR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 počinjati vježbu dok aparatura nije sastavljena i provjerena.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hr-HR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Pažljivo pratiti tijek vježbe i točno bilježiti sve promjene.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hr-HR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Sva zapažanja i jednadžbe reakcija odmah upisati u bilježnicu.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hr-HR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Uredno voditi dnevnik rada.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8.  Radno mjesto održavati čisto i uredno.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947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8CF400-0375-DBA4-3E22-000EC4CB8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Mjere sigurnosti pri radu u kemijskom laboratoriju: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2338FF-4ACD-2E5C-9D92-F78DB310E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1600201"/>
            <a:ext cx="11902440" cy="498316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/>
              <a:t>1Za zaštitu odjeće obavezno nositi radnu kutu, zaštitne naočale, svezati kosu.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U laboratoriju je zabranjeno jesti i piti.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U laboratoriju pojedinac nikad ne smije raditi sam jer mu u slučaju nezgode nema tko pružiti pomoć. Ako se i pored svega dogodi nezgoda nazvati 194 - hitna pomoć, 193 - vatrogasci, 112- poziv za žurnu pomoć.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Prolivene kemikalije po radnom stolu i podu potrebno je odmah očistiti.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Nikada ne stavljati nos i usta direktno iznad otvora čaše, boce ili epruvete. Plinovi i pare koji se razvijaju tijekom kemijske reakcije ne smiju se direktno mirisati, već se pare rukom usmjeruju prema sebi.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Eksperimente u kojima se razvijaju štetni i otrovni plinovi zapaljive pare ili plinovi treba izvoditi u DIGESTORU. Zagrijavanje posuda sa zapaljivim tvarima smije se izvoditi samo s električnim grijačima.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Manje požare u laboratoriju možemo gasiti mokrim krpama ili zasipanjem pijeskom. Veće požare gasiti aparatom za gašenje požara.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642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435C75-1875-E23B-072A-7530EEFD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59802"/>
          </a:xfrm>
        </p:spPr>
        <p:txBody>
          <a:bodyPr/>
          <a:lstStyle/>
          <a:p>
            <a:r>
              <a:rPr lang="hr-HR" dirty="0"/>
              <a:t>Nastavak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3D7E2F-C67B-6056-D7B0-51386EAC5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1"/>
            <a:ext cx="11917680" cy="5303520"/>
          </a:xfrm>
        </p:spPr>
        <p:txBody>
          <a:bodyPr>
            <a:noAutofit/>
          </a:bodyPr>
          <a:lstStyle/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hr-H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 radu s koncentriranim kiselinama i lužinama koristiti zaštitne rukavice, dok je zaštitne naočale u laboratoriju potrebno uvijek nositi.</a:t>
            </a:r>
            <a:endParaRPr lang="hr-H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hr-H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 zagrijavanju tvari u epruvetama nikada otvor epruvete okretati prema sebi niti prema susjedu.</a:t>
            </a:r>
            <a:endParaRPr lang="hr-H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hr-H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otvorenom plamenu nikada se ne smije zagrijavati pribor koji nije za to predviđen (</a:t>
            </a:r>
            <a:r>
              <a:rPr lang="hr-HR" sz="1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odmjerno</a:t>
            </a:r>
            <a:r>
              <a:rPr lang="hr-H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posuđe i drugo).</a:t>
            </a:r>
            <a:endParaRPr lang="hr-H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hr-H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Otrovne i koncentrirane kemikalije ne smiju se </a:t>
            </a:r>
            <a:r>
              <a:rPr lang="hr-HR" sz="1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pipetirati</a:t>
            </a:r>
            <a:r>
              <a:rPr lang="hr-H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ustima.</a:t>
            </a:r>
            <a:endParaRPr lang="hr-H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hr-H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Otpatke u laboratoriju treba odlagati u pripremljenu posudu za otpadne tvari, a u izljev se mogu baciti samo voda od pranja, vrlo razrijeđene i neutralizirane otopine.</a:t>
            </a:r>
            <a:endParaRPr lang="hr-H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hr-H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Prije početka rada preuzeti radno mjesto.</a:t>
            </a:r>
            <a:endParaRPr lang="hr-H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hr-H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Nikada ne raditi vježbu za koju uputa nije jasna ili nema detaljnih uputa, upute je važno dobro proučiti.</a:t>
            </a:r>
            <a:endParaRPr lang="hr-H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hr-H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Prije napuštanja laboratorija zatvoriti dovod plina, vode, isključiti električne grijače i druge uređaje, spremiti reagense na svoje mjesto i obrisati radni stol.</a:t>
            </a:r>
            <a:endParaRPr lang="hr-H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hr-H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Nakon završenog rada oprati ruke sapunom.</a:t>
            </a:r>
            <a:endParaRPr lang="hr-H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03714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AA040A-E478-A658-4F9C-600355D17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1.	Komentari polaznika / profesora</a:t>
            </a:r>
          </a:p>
          <a:p>
            <a:pPr marL="0" indent="0">
              <a:buNone/>
            </a:pPr>
            <a:r>
              <a:rPr lang="hr-HR" dirty="0"/>
              <a:t>2.	Pojedinačna iskustva – koje još mjere opreza je moguće poduzeti u laboratoriju?</a:t>
            </a:r>
          </a:p>
          <a:p>
            <a:pPr marL="0" indent="0">
              <a:buNone/>
            </a:pPr>
            <a:r>
              <a:rPr lang="hr-HR" dirty="0"/>
              <a:t>3.	Kako pravilno koristiti instrumente u laboratoriju?</a:t>
            </a:r>
          </a:p>
          <a:p>
            <a:pPr marL="0" indent="0">
              <a:buNone/>
            </a:pPr>
            <a:r>
              <a:rPr lang="hr-HR" dirty="0"/>
              <a:t>4.	Što je važno učenicima naglasiti prilikom izvođenja eksperimenta u kojima se koristi stakleno laboratorijsko posuđe?</a:t>
            </a:r>
          </a:p>
          <a:p>
            <a:pPr marL="0" indent="0">
              <a:buNone/>
            </a:pPr>
            <a:r>
              <a:rPr lang="hr-HR" dirty="0"/>
              <a:t>5.	Usuglašavanje metoda rada – na koji način pridonijeti što boljim rezultatima eksperimenta?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793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05B4A4E-15A9-6149-AFD1-CC63FEFBC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172471"/>
            <a:ext cx="5760719" cy="68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70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739</Words>
  <Application>Microsoft Office PowerPoint</Application>
  <PresentationFormat>Široki zaslon</PresentationFormat>
  <Paragraphs>60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Myriad Pro Bold SemiExt</vt:lpstr>
      <vt:lpstr>Myriad Pro Light SemiExt</vt:lpstr>
      <vt:lpstr>Times New Roman</vt:lpstr>
      <vt:lpstr>Tw Cen MT</vt:lpstr>
      <vt:lpstr>Tema sustava Office</vt:lpstr>
      <vt:lpstr>1_Office Theme</vt:lpstr>
      <vt:lpstr> Sinekološka STEM EDUKAcija u Klinči</vt:lpstr>
      <vt:lpstr>PowerPoint prezentacija</vt:lpstr>
      <vt:lpstr>PowerPoint prezentacija</vt:lpstr>
      <vt:lpstr>R.b.- redni broj učenika u imeniku R.m.- zaduženo radno mjesto </vt:lpstr>
      <vt:lpstr>Pravila rada u laboratoriju </vt:lpstr>
      <vt:lpstr>Mjere sigurnosti pri radu u kemijskom laboratoriju:</vt:lpstr>
      <vt:lpstr>Nastavak</vt:lpstr>
      <vt:lpstr>PowerPoint prezentacija</vt:lpstr>
      <vt:lpstr>PowerPoint prezentacija</vt:lpstr>
      <vt:lpstr>Hvala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Sinekološka STEM EDUKAcija u Klinči</dc:title>
  <dc:creator>Dario Karačić</dc:creator>
  <cp:lastModifiedBy>Dario Karačić</cp:lastModifiedBy>
  <cp:revision>6</cp:revision>
  <dcterms:created xsi:type="dcterms:W3CDTF">2022-05-18T10:26:27Z</dcterms:created>
  <dcterms:modified xsi:type="dcterms:W3CDTF">2024-01-15T22:14:10Z</dcterms:modified>
</cp:coreProperties>
</file>