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257" r:id="rId4"/>
    <p:sldId id="259" r:id="rId5"/>
    <p:sldId id="260" r:id="rId6"/>
    <p:sldId id="270" r:id="rId7"/>
    <p:sldId id="271" r:id="rId8"/>
    <p:sldId id="272" r:id="rId9"/>
    <p:sldId id="273" r:id="rId10"/>
    <p:sldId id="274" r:id="rId11"/>
    <p:sldId id="275" r:id="rId12"/>
    <p:sldId id="276" r:id="rId13"/>
    <p:sldId id="258"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3B4281-60A1-4811-AEDA-F427A37EABA9}" v="6" dt="2024-01-15T21:58:28.185"/>
  </p1510:revLst>
</p1510:revInfo>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930" autoAdjust="0"/>
  </p:normalViewPr>
  <p:slideViewPr>
    <p:cSldViewPr snapToGrid="0">
      <p:cViewPr varScale="1">
        <p:scale>
          <a:sx n="42" d="100"/>
          <a:sy n="42" d="100"/>
        </p:scale>
        <p:origin x="125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io Karačić" userId="f1ece3e65ad3cf6c" providerId="LiveId" clId="{293B4281-60A1-4811-AEDA-F427A37EABA9}"/>
    <pc:docChg chg="custSel addSld delSld modSld">
      <pc:chgData name="Dario Karačić" userId="f1ece3e65ad3cf6c" providerId="LiveId" clId="{293B4281-60A1-4811-AEDA-F427A37EABA9}" dt="2024-01-15T22:04:45.042" v="121" actId="255"/>
      <pc:docMkLst>
        <pc:docMk/>
      </pc:docMkLst>
      <pc:sldChg chg="modSp mod">
        <pc:chgData name="Dario Karačić" userId="f1ece3e65ad3cf6c" providerId="LiveId" clId="{293B4281-60A1-4811-AEDA-F427A37EABA9}" dt="2024-01-15T22:04:45.042" v="121" actId="255"/>
        <pc:sldMkLst>
          <pc:docMk/>
          <pc:sldMk cId="4178762943" sldId="256"/>
        </pc:sldMkLst>
        <pc:spChg chg="mod">
          <ac:chgData name="Dario Karačić" userId="f1ece3e65ad3cf6c" providerId="LiveId" clId="{293B4281-60A1-4811-AEDA-F427A37EABA9}" dt="2024-01-15T22:04:45.042" v="121" actId="255"/>
          <ac:spMkLst>
            <pc:docMk/>
            <pc:sldMk cId="4178762943" sldId="256"/>
            <ac:spMk id="3" creationId="{3F89311E-E4C6-4A10-9DA8-4C402B9F0FB9}"/>
          </ac:spMkLst>
        </pc:spChg>
      </pc:sldChg>
      <pc:sldChg chg="addSp modSp mod">
        <pc:chgData name="Dario Karačić" userId="f1ece3e65ad3cf6c" providerId="LiveId" clId="{293B4281-60A1-4811-AEDA-F427A37EABA9}" dt="2024-01-15T21:52:57.865" v="5" actId="1076"/>
        <pc:sldMkLst>
          <pc:docMk/>
          <pc:sldMk cId="900051381" sldId="257"/>
        </pc:sldMkLst>
        <pc:spChg chg="mod">
          <ac:chgData name="Dario Karačić" userId="f1ece3e65ad3cf6c" providerId="LiveId" clId="{293B4281-60A1-4811-AEDA-F427A37EABA9}" dt="2024-01-15T21:52:48.645" v="3" actId="20577"/>
          <ac:spMkLst>
            <pc:docMk/>
            <pc:sldMk cId="900051381" sldId="257"/>
            <ac:spMk id="3" creationId="{9C8B40B9-20A6-6DBE-C0E4-13F0C4E5EB9F}"/>
          </ac:spMkLst>
        </pc:spChg>
        <pc:picChg chg="add mod">
          <ac:chgData name="Dario Karačić" userId="f1ece3e65ad3cf6c" providerId="LiveId" clId="{293B4281-60A1-4811-AEDA-F427A37EABA9}" dt="2024-01-15T21:52:57.865" v="5" actId="1076"/>
          <ac:picMkLst>
            <pc:docMk/>
            <pc:sldMk cId="900051381" sldId="257"/>
            <ac:picMk id="8" creationId="{3756D2B2-936D-287D-B42B-D2477DF09C73}"/>
          </ac:picMkLst>
        </pc:picChg>
      </pc:sldChg>
      <pc:sldChg chg="modSp mod">
        <pc:chgData name="Dario Karačić" userId="f1ece3e65ad3cf6c" providerId="LiveId" clId="{293B4281-60A1-4811-AEDA-F427A37EABA9}" dt="2024-01-15T21:54:20.157" v="18" actId="1076"/>
        <pc:sldMkLst>
          <pc:docMk/>
          <pc:sldMk cId="1451128568" sldId="259"/>
        </pc:sldMkLst>
        <pc:spChg chg="mod">
          <ac:chgData name="Dario Karačić" userId="f1ece3e65ad3cf6c" providerId="LiveId" clId="{293B4281-60A1-4811-AEDA-F427A37EABA9}" dt="2024-01-15T21:54:20.157" v="18" actId="1076"/>
          <ac:spMkLst>
            <pc:docMk/>
            <pc:sldMk cId="1451128568" sldId="259"/>
            <ac:spMk id="3" creationId="{E440C200-C084-C88D-EE2B-FEBA7DC09F7A}"/>
          </ac:spMkLst>
        </pc:spChg>
      </pc:sldChg>
      <pc:sldChg chg="modSp mod">
        <pc:chgData name="Dario Karačić" userId="f1ece3e65ad3cf6c" providerId="LiveId" clId="{293B4281-60A1-4811-AEDA-F427A37EABA9}" dt="2024-01-15T21:54:59.945" v="28" actId="20577"/>
        <pc:sldMkLst>
          <pc:docMk/>
          <pc:sldMk cId="2113177602" sldId="260"/>
        </pc:sldMkLst>
        <pc:spChg chg="mod">
          <ac:chgData name="Dario Karačić" userId="f1ece3e65ad3cf6c" providerId="LiveId" clId="{293B4281-60A1-4811-AEDA-F427A37EABA9}" dt="2024-01-15T21:54:59.945" v="28" actId="20577"/>
          <ac:spMkLst>
            <pc:docMk/>
            <pc:sldMk cId="2113177602" sldId="260"/>
            <ac:spMk id="3" creationId="{0B059275-CEC8-03D6-3352-63B60CFF8D0B}"/>
          </ac:spMkLst>
        </pc:spChg>
      </pc:sldChg>
      <pc:sldChg chg="del">
        <pc:chgData name="Dario Karačić" userId="f1ece3e65ad3cf6c" providerId="LiveId" clId="{293B4281-60A1-4811-AEDA-F427A37EABA9}" dt="2024-01-15T21:59:07.578" v="87" actId="2696"/>
        <pc:sldMkLst>
          <pc:docMk/>
          <pc:sldMk cId="1535771061" sldId="261"/>
        </pc:sldMkLst>
      </pc:sldChg>
      <pc:sldChg chg="del">
        <pc:chgData name="Dario Karačić" userId="f1ece3e65ad3cf6c" providerId="LiveId" clId="{293B4281-60A1-4811-AEDA-F427A37EABA9}" dt="2024-01-15T21:59:07.578" v="87" actId="2696"/>
        <pc:sldMkLst>
          <pc:docMk/>
          <pc:sldMk cId="4285668462" sldId="262"/>
        </pc:sldMkLst>
      </pc:sldChg>
      <pc:sldChg chg="del">
        <pc:chgData name="Dario Karačić" userId="f1ece3e65ad3cf6c" providerId="LiveId" clId="{293B4281-60A1-4811-AEDA-F427A37EABA9}" dt="2024-01-15T21:59:07.578" v="87" actId="2696"/>
        <pc:sldMkLst>
          <pc:docMk/>
          <pc:sldMk cId="3833152827" sldId="263"/>
        </pc:sldMkLst>
      </pc:sldChg>
      <pc:sldChg chg="del">
        <pc:chgData name="Dario Karačić" userId="f1ece3e65ad3cf6c" providerId="LiveId" clId="{293B4281-60A1-4811-AEDA-F427A37EABA9}" dt="2024-01-15T21:59:07.578" v="87" actId="2696"/>
        <pc:sldMkLst>
          <pc:docMk/>
          <pc:sldMk cId="2054952525" sldId="264"/>
        </pc:sldMkLst>
      </pc:sldChg>
      <pc:sldChg chg="del">
        <pc:chgData name="Dario Karačić" userId="f1ece3e65ad3cf6c" providerId="LiveId" clId="{293B4281-60A1-4811-AEDA-F427A37EABA9}" dt="2024-01-15T21:59:07.578" v="87" actId="2696"/>
        <pc:sldMkLst>
          <pc:docMk/>
          <pc:sldMk cId="2818750272" sldId="265"/>
        </pc:sldMkLst>
      </pc:sldChg>
      <pc:sldChg chg="del">
        <pc:chgData name="Dario Karačić" userId="f1ece3e65ad3cf6c" providerId="LiveId" clId="{293B4281-60A1-4811-AEDA-F427A37EABA9}" dt="2024-01-15T21:59:07.578" v="87" actId="2696"/>
        <pc:sldMkLst>
          <pc:docMk/>
          <pc:sldMk cId="1148937125" sldId="266"/>
        </pc:sldMkLst>
      </pc:sldChg>
      <pc:sldChg chg="del">
        <pc:chgData name="Dario Karačić" userId="f1ece3e65ad3cf6c" providerId="LiveId" clId="{293B4281-60A1-4811-AEDA-F427A37EABA9}" dt="2024-01-15T21:59:07.578" v="87" actId="2696"/>
        <pc:sldMkLst>
          <pc:docMk/>
          <pc:sldMk cId="2189085620" sldId="267"/>
        </pc:sldMkLst>
      </pc:sldChg>
      <pc:sldChg chg="del">
        <pc:chgData name="Dario Karačić" userId="f1ece3e65ad3cf6c" providerId="LiveId" clId="{293B4281-60A1-4811-AEDA-F427A37EABA9}" dt="2024-01-15T21:59:07.578" v="87" actId="2696"/>
        <pc:sldMkLst>
          <pc:docMk/>
          <pc:sldMk cId="2984827177" sldId="268"/>
        </pc:sldMkLst>
      </pc:sldChg>
      <pc:sldChg chg="del">
        <pc:chgData name="Dario Karačić" userId="f1ece3e65ad3cf6c" providerId="LiveId" clId="{293B4281-60A1-4811-AEDA-F427A37EABA9}" dt="2024-01-15T21:59:07.578" v="87" actId="2696"/>
        <pc:sldMkLst>
          <pc:docMk/>
          <pc:sldMk cId="155874145" sldId="269"/>
        </pc:sldMkLst>
      </pc:sldChg>
      <pc:sldChg chg="addSp delSp modSp new mod setBg">
        <pc:chgData name="Dario Karačić" userId="f1ece3e65ad3cf6c" providerId="LiveId" clId="{293B4281-60A1-4811-AEDA-F427A37EABA9}" dt="2024-01-15T21:55:21.453" v="33" actId="26606"/>
        <pc:sldMkLst>
          <pc:docMk/>
          <pc:sldMk cId="2759043978" sldId="270"/>
        </pc:sldMkLst>
        <pc:spChg chg="mod">
          <ac:chgData name="Dario Karačić" userId="f1ece3e65ad3cf6c" providerId="LiveId" clId="{293B4281-60A1-4811-AEDA-F427A37EABA9}" dt="2024-01-15T21:55:21.453" v="33" actId="26606"/>
          <ac:spMkLst>
            <pc:docMk/>
            <pc:sldMk cId="2759043978" sldId="270"/>
            <ac:spMk id="2" creationId="{060858EA-253F-AF53-8B3A-FD914AE1E103}"/>
          </ac:spMkLst>
        </pc:spChg>
        <pc:spChg chg="del">
          <ac:chgData name="Dario Karačić" userId="f1ece3e65ad3cf6c" providerId="LiveId" clId="{293B4281-60A1-4811-AEDA-F427A37EABA9}" dt="2024-01-15T21:55:15.024" v="30"/>
          <ac:spMkLst>
            <pc:docMk/>
            <pc:sldMk cId="2759043978" sldId="270"/>
            <ac:spMk id="3" creationId="{67B3A5D4-B99B-39AD-00C1-E922CE2F8A3E}"/>
          </ac:spMkLst>
        </pc:spChg>
        <pc:spChg chg="add">
          <ac:chgData name="Dario Karačić" userId="f1ece3e65ad3cf6c" providerId="LiveId" clId="{293B4281-60A1-4811-AEDA-F427A37EABA9}" dt="2024-01-15T21:55:21.453" v="33" actId="26606"/>
          <ac:spMkLst>
            <pc:docMk/>
            <pc:sldMk cId="2759043978" sldId="270"/>
            <ac:spMk id="9" creationId="{53B021B3-DE93-4AB7-8A18-CF5F1CED88B8}"/>
          </ac:spMkLst>
        </pc:spChg>
        <pc:spChg chg="add">
          <ac:chgData name="Dario Karačić" userId="f1ece3e65ad3cf6c" providerId="LiveId" clId="{293B4281-60A1-4811-AEDA-F427A37EABA9}" dt="2024-01-15T21:55:21.453" v="33" actId="26606"/>
          <ac:spMkLst>
            <pc:docMk/>
            <pc:sldMk cId="2759043978" sldId="270"/>
            <ac:spMk id="11" creationId="{52D502E5-F6B4-4D58-B4AE-FC466FF15EE8}"/>
          </ac:spMkLst>
        </pc:spChg>
        <pc:spChg chg="add">
          <ac:chgData name="Dario Karačić" userId="f1ece3e65ad3cf6c" providerId="LiveId" clId="{293B4281-60A1-4811-AEDA-F427A37EABA9}" dt="2024-01-15T21:55:21.453" v="33" actId="26606"/>
          <ac:spMkLst>
            <pc:docMk/>
            <pc:sldMk cId="2759043978" sldId="270"/>
            <ac:spMk id="13" creationId="{9DECDBF4-02B6-4BB4-B65B-B8107AD6A9E8}"/>
          </ac:spMkLst>
        </pc:spChg>
        <pc:graphicFrameChg chg="add mod modGraphic">
          <ac:chgData name="Dario Karačić" userId="f1ece3e65ad3cf6c" providerId="LiveId" clId="{293B4281-60A1-4811-AEDA-F427A37EABA9}" dt="2024-01-15T21:55:21.453" v="33" actId="26606"/>
          <ac:graphicFrameMkLst>
            <pc:docMk/>
            <pc:sldMk cId="2759043978" sldId="270"/>
            <ac:graphicFrameMk id="4" creationId="{EF854BF4-8407-22C4-210B-003994206DDA}"/>
          </ac:graphicFrameMkLst>
        </pc:graphicFrameChg>
      </pc:sldChg>
      <pc:sldChg chg="addSp delSp modSp new mod">
        <pc:chgData name="Dario Karačić" userId="f1ece3e65ad3cf6c" providerId="LiveId" clId="{293B4281-60A1-4811-AEDA-F427A37EABA9}" dt="2024-01-15T21:55:52.424" v="37" actId="14100"/>
        <pc:sldMkLst>
          <pc:docMk/>
          <pc:sldMk cId="499953017" sldId="271"/>
        </pc:sldMkLst>
        <pc:spChg chg="del">
          <ac:chgData name="Dario Karačić" userId="f1ece3e65ad3cf6c" providerId="LiveId" clId="{293B4281-60A1-4811-AEDA-F427A37EABA9}" dt="2024-01-15T21:55:47.422" v="35"/>
          <ac:spMkLst>
            <pc:docMk/>
            <pc:sldMk cId="499953017" sldId="271"/>
            <ac:spMk id="3" creationId="{4EEDD41F-F203-311E-F5B2-F6CF91DBF9AB}"/>
          </ac:spMkLst>
        </pc:spChg>
        <pc:graphicFrameChg chg="add mod modGraphic">
          <ac:chgData name="Dario Karačić" userId="f1ece3e65ad3cf6c" providerId="LiveId" clId="{293B4281-60A1-4811-AEDA-F427A37EABA9}" dt="2024-01-15T21:55:52.424" v="37" actId="14100"/>
          <ac:graphicFrameMkLst>
            <pc:docMk/>
            <pc:sldMk cId="499953017" sldId="271"/>
            <ac:graphicFrameMk id="4" creationId="{40A78A46-94A6-4481-B917-A9316BF126D6}"/>
          </ac:graphicFrameMkLst>
        </pc:graphicFrameChg>
      </pc:sldChg>
      <pc:sldChg chg="modSp new mod">
        <pc:chgData name="Dario Karačić" userId="f1ece3e65ad3cf6c" providerId="LiveId" clId="{293B4281-60A1-4811-AEDA-F427A37EABA9}" dt="2024-01-15T21:56:07.667" v="40" actId="20577"/>
        <pc:sldMkLst>
          <pc:docMk/>
          <pc:sldMk cId="3911151504" sldId="272"/>
        </pc:sldMkLst>
        <pc:spChg chg="mod">
          <ac:chgData name="Dario Karačić" userId="f1ece3e65ad3cf6c" providerId="LiveId" clId="{293B4281-60A1-4811-AEDA-F427A37EABA9}" dt="2024-01-15T21:56:07.667" v="40" actId="20577"/>
          <ac:spMkLst>
            <pc:docMk/>
            <pc:sldMk cId="3911151504" sldId="272"/>
            <ac:spMk id="3" creationId="{18F7311A-876A-8A98-0B7D-70A188E4436C}"/>
          </ac:spMkLst>
        </pc:spChg>
      </pc:sldChg>
      <pc:sldChg chg="modSp new mod">
        <pc:chgData name="Dario Karačić" userId="f1ece3e65ad3cf6c" providerId="LiveId" clId="{293B4281-60A1-4811-AEDA-F427A37EABA9}" dt="2024-01-15T21:56:41.724" v="50" actId="27636"/>
        <pc:sldMkLst>
          <pc:docMk/>
          <pc:sldMk cId="2756002003" sldId="273"/>
        </pc:sldMkLst>
        <pc:spChg chg="mod">
          <ac:chgData name="Dario Karačić" userId="f1ece3e65ad3cf6c" providerId="LiveId" clId="{293B4281-60A1-4811-AEDA-F427A37EABA9}" dt="2024-01-15T21:56:41.724" v="50" actId="27636"/>
          <ac:spMkLst>
            <pc:docMk/>
            <pc:sldMk cId="2756002003" sldId="273"/>
            <ac:spMk id="3" creationId="{339FF815-041E-13DA-0DBC-901E37BB03DD}"/>
          </ac:spMkLst>
        </pc:spChg>
      </pc:sldChg>
      <pc:sldChg chg="addSp modSp new mod setBg">
        <pc:chgData name="Dario Karačić" userId="f1ece3e65ad3cf6c" providerId="LiveId" clId="{293B4281-60A1-4811-AEDA-F427A37EABA9}" dt="2024-01-15T21:57:37.308" v="74" actId="27636"/>
        <pc:sldMkLst>
          <pc:docMk/>
          <pc:sldMk cId="1087008088" sldId="274"/>
        </pc:sldMkLst>
        <pc:spChg chg="mod">
          <ac:chgData name="Dario Karačić" userId="f1ece3e65ad3cf6c" providerId="LiveId" clId="{293B4281-60A1-4811-AEDA-F427A37EABA9}" dt="2024-01-15T21:57:20.648" v="69" actId="14100"/>
          <ac:spMkLst>
            <pc:docMk/>
            <pc:sldMk cId="1087008088" sldId="274"/>
            <ac:spMk id="2" creationId="{AC085E4F-A972-39A9-21B2-4AAEEAB991B3}"/>
          </ac:spMkLst>
        </pc:spChg>
        <pc:spChg chg="mod">
          <ac:chgData name="Dario Karačić" userId="f1ece3e65ad3cf6c" providerId="LiveId" clId="{293B4281-60A1-4811-AEDA-F427A37EABA9}" dt="2024-01-15T21:57:37.308" v="74" actId="27636"/>
          <ac:spMkLst>
            <pc:docMk/>
            <pc:sldMk cId="1087008088" sldId="274"/>
            <ac:spMk id="3" creationId="{285CB747-8F44-62B5-0601-DDAD150A432D}"/>
          </ac:spMkLst>
        </pc:spChg>
        <pc:spChg chg="add">
          <ac:chgData name="Dario Karačić" userId="f1ece3e65ad3cf6c" providerId="LiveId" clId="{293B4281-60A1-4811-AEDA-F427A37EABA9}" dt="2024-01-15T21:57:15.592" v="68" actId="26606"/>
          <ac:spMkLst>
            <pc:docMk/>
            <pc:sldMk cId="1087008088" sldId="274"/>
            <ac:spMk id="9" creationId="{9F7D5CDA-D291-4307-BF55-1381FED29634}"/>
          </ac:spMkLst>
        </pc:spChg>
        <pc:picChg chg="add mod">
          <ac:chgData name="Dario Karačić" userId="f1ece3e65ad3cf6c" providerId="LiveId" clId="{293B4281-60A1-4811-AEDA-F427A37EABA9}" dt="2024-01-15T21:57:15.592" v="68" actId="26606"/>
          <ac:picMkLst>
            <pc:docMk/>
            <pc:sldMk cId="1087008088" sldId="274"/>
            <ac:picMk id="4" creationId="{552F4B15-BAF6-865E-20E9-465A3FC29D79}"/>
          </ac:picMkLst>
        </pc:picChg>
      </pc:sldChg>
      <pc:sldChg chg="addSp modSp new mod">
        <pc:chgData name="Dario Karačić" userId="f1ece3e65ad3cf6c" providerId="LiveId" clId="{293B4281-60A1-4811-AEDA-F427A37EABA9}" dt="2024-01-15T21:58:08.489" v="78" actId="14100"/>
        <pc:sldMkLst>
          <pc:docMk/>
          <pc:sldMk cId="2472461659" sldId="275"/>
        </pc:sldMkLst>
        <pc:spChg chg="mod">
          <ac:chgData name="Dario Karačić" userId="f1ece3e65ad3cf6c" providerId="LiveId" clId="{293B4281-60A1-4811-AEDA-F427A37EABA9}" dt="2024-01-15T21:57:58.253" v="76"/>
          <ac:spMkLst>
            <pc:docMk/>
            <pc:sldMk cId="2472461659" sldId="275"/>
            <ac:spMk id="3" creationId="{19F75D79-2FB1-352D-0038-10B12A979826}"/>
          </ac:spMkLst>
        </pc:spChg>
        <pc:picChg chg="add mod">
          <ac:chgData name="Dario Karačić" userId="f1ece3e65ad3cf6c" providerId="LiveId" clId="{293B4281-60A1-4811-AEDA-F427A37EABA9}" dt="2024-01-15T21:58:08.489" v="78" actId="14100"/>
          <ac:picMkLst>
            <pc:docMk/>
            <pc:sldMk cId="2472461659" sldId="275"/>
            <ac:picMk id="4" creationId="{1375938D-BE18-D0EF-AD91-DD44D6B6B068}"/>
          </ac:picMkLst>
        </pc:picChg>
      </pc:sldChg>
      <pc:sldChg chg="addSp modSp new mod">
        <pc:chgData name="Dario Karačić" userId="f1ece3e65ad3cf6c" providerId="LiveId" clId="{293B4281-60A1-4811-AEDA-F427A37EABA9}" dt="2024-01-15T21:58:41.858" v="86" actId="1076"/>
        <pc:sldMkLst>
          <pc:docMk/>
          <pc:sldMk cId="2072989078" sldId="276"/>
        </pc:sldMkLst>
        <pc:spChg chg="mod">
          <ac:chgData name="Dario Karačić" userId="f1ece3e65ad3cf6c" providerId="LiveId" clId="{293B4281-60A1-4811-AEDA-F427A37EABA9}" dt="2024-01-15T21:58:37.781" v="85" actId="14100"/>
          <ac:spMkLst>
            <pc:docMk/>
            <pc:sldMk cId="2072989078" sldId="276"/>
            <ac:spMk id="3" creationId="{B8433E87-0418-157A-CE9E-CC63BE3272D4}"/>
          </ac:spMkLst>
        </pc:spChg>
        <pc:picChg chg="add mod">
          <ac:chgData name="Dario Karačić" userId="f1ece3e65ad3cf6c" providerId="LiveId" clId="{293B4281-60A1-4811-AEDA-F427A37EABA9}" dt="2024-01-15T21:58:41.858" v="86" actId="1076"/>
          <ac:picMkLst>
            <pc:docMk/>
            <pc:sldMk cId="2072989078" sldId="276"/>
            <ac:picMk id="4" creationId="{1F5D3093-2049-B83D-3984-AF5DDB295BE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201E0F-DA89-45BF-B351-1635913CBCD2}"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9E03F-DCAF-4F46-89EB-495DC63B62DA}" type="slidenum">
              <a:rPr lang="en-US" smtClean="0"/>
              <a:t>‹#›</a:t>
            </a:fld>
            <a:endParaRPr lang="en-US"/>
          </a:p>
        </p:txBody>
      </p:sp>
    </p:spTree>
    <p:extLst>
      <p:ext uri="{BB962C8B-B14F-4D97-AF65-F5344CB8AC3E}">
        <p14:creationId xmlns:p14="http://schemas.microsoft.com/office/powerpoint/2010/main" val="4236563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Prikazuju</a:t>
            </a:r>
            <a:r>
              <a:rPr lang="hr-HR" baseline="0" dirty="0"/>
              <a:t> li ove dvije slike isto stanište/istu lokaciju? Po čemu to opažate? Nameću li vam se kroz ove fotografije neka zanimljiva istraživačka pitanja, koje smatrate da bi bilo zanimljivo istražiti? Imate li neku pretpostavku, koja bi dala odgovor na to istraživačko pitanje? Imate li ideju kako provesti istraživanje, koje bi dalo odgovor na vaše istraživačko pitanje? Promatranjem svog neposrednog okoliša, možemo doći do vrlo zanimljivih istraživačkih pitanja….Zato treba poticati djecu da promatraju svoj neposredni okoliš, kako bi istraživanjima došli do odgovora na zanimljiva pitanja, koja mnogima od nas predstavljaju izazov.</a:t>
            </a:r>
            <a:endParaRPr lang="hr-H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AF36F-C7CA-49F2-9AFC-947BE0D2AE9D}"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79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CAEC93D-FB8E-E75A-E866-A887A3126F1C}"/>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9BF590F6-60E4-5891-16B0-C8FDE5938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57CCEB58-F531-18F0-9B2A-1F570DD6DF49}"/>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97768206-2221-C8EE-6FEC-FD1B5153688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2678A3C-A74D-6EE1-E355-A5D24B59AAE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684832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BCEE43-346F-5A05-9B3E-BBEDDCE333D3}"/>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6038891B-AF19-8758-2E2B-A3582971A17C}"/>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152E9BA-0AE5-048F-6F8F-86E4FC4C6197}"/>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E02660C6-D541-38B1-231C-8A95852961E5}"/>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7D6FB5AF-2214-C54C-095F-F245C0F8B45E}"/>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45732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39C76524-31EE-53D8-CD63-51A7BE8E8ED2}"/>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BD5C601C-03D0-4296-F8BD-FBBD680A8039}"/>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11D1CDD-2E88-679E-DB0F-224F91B33845}"/>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374323B6-87E1-42F2-B93D-9E84C56464A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AF3EED0-798F-DDF4-79FE-11714F350E30}"/>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55713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853330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485556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8820614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64352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531C93C0-82E2-4C6E-A28A-EEA24A68B3B6}" type="datetimeFigureOut">
              <a:rPr lang="hr-HR" smtClean="0"/>
              <a:t>15.1.2024.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085038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531C93C0-82E2-4C6E-A28A-EEA24A68B3B6}" type="datetimeFigureOut">
              <a:rPr lang="hr-HR" smtClean="0"/>
              <a:t>15.1.2024.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482840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1C93C0-82E2-4C6E-A28A-EEA24A68B3B6}" type="datetimeFigureOut">
              <a:rPr lang="hr-HR" smtClean="0"/>
              <a:t>15.1.2024.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4277082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88739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8ACA58-5572-2273-1A2F-3E8969D6FAED}"/>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89A6C5AF-56EA-8207-9282-4D9E75ABE604}"/>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3A5FEADF-8698-B6DF-9994-493434FDB763}"/>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A214886F-53F1-895F-A5DD-3E23180B0933}"/>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490004F-8780-DC15-A52E-ABCDF0280E79}"/>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676671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1C93C0-82E2-4C6E-A28A-EEA24A68B3B6}" type="datetimeFigureOut">
              <a:rPr lang="hr-HR" smtClean="0"/>
              <a:t>15.1.2024.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1912361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2987290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531C93C0-82E2-4C6E-A28A-EEA24A68B3B6}" type="datetimeFigureOut">
              <a:rPr lang="hr-HR" smtClean="0"/>
              <a:t>15.1.2024.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04C0D0B-EAFB-41D0-879C-F96378E0F67F}" type="slidenum">
              <a:rPr lang="hr-HR" smtClean="0"/>
              <a:t>‹#›</a:t>
            </a:fld>
            <a:endParaRPr lang="hr-HR"/>
          </a:p>
        </p:txBody>
      </p:sp>
    </p:spTree>
    <p:extLst>
      <p:ext uri="{BB962C8B-B14F-4D97-AF65-F5344CB8AC3E}">
        <p14:creationId xmlns:p14="http://schemas.microsoft.com/office/powerpoint/2010/main" val="356286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endParaRPr lang="hr-H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a:xfrm>
            <a:off x="0" y="6613526"/>
            <a:ext cx="2844800" cy="244475"/>
          </a:xfrm>
        </p:spPr>
        <p:txBody>
          <a:bodyPr/>
          <a:lstStyle>
            <a:lvl1pPr>
              <a:defRPr/>
            </a:lvl1pPr>
          </a:lstStyle>
          <a:p>
            <a:endParaRPr lang="en-US"/>
          </a:p>
        </p:txBody>
      </p:sp>
      <p:sp>
        <p:nvSpPr>
          <p:cNvPr id="8" name="Footer Placeholder 7"/>
          <p:cNvSpPr>
            <a:spLocks noGrp="1"/>
          </p:cNvSpPr>
          <p:nvPr>
            <p:ph type="ftr" sz="quarter" idx="11"/>
          </p:nvPr>
        </p:nvSpPr>
        <p:spPr>
          <a:xfrm>
            <a:off x="3149600" y="6613526"/>
            <a:ext cx="6604000" cy="244475"/>
          </a:xfrm>
        </p:spPr>
        <p:txBody>
          <a:bodyPr/>
          <a:lstStyle>
            <a:lvl1pPr>
              <a:defRPr/>
            </a:lvl1pPr>
          </a:lstStyle>
          <a:p>
            <a:endParaRPr lang="en-US"/>
          </a:p>
        </p:txBody>
      </p:sp>
      <p:sp>
        <p:nvSpPr>
          <p:cNvPr id="9" name="Slide Number Placeholder 8"/>
          <p:cNvSpPr>
            <a:spLocks noGrp="1"/>
          </p:cNvSpPr>
          <p:nvPr>
            <p:ph type="sldNum" sz="quarter" idx="12"/>
          </p:nvPr>
        </p:nvSpPr>
        <p:spPr>
          <a:xfrm>
            <a:off x="10566400" y="6629400"/>
            <a:ext cx="1625600" cy="228600"/>
          </a:xfrm>
        </p:spPr>
        <p:txBody>
          <a:bodyPr/>
          <a:lstStyle>
            <a:lvl1pPr>
              <a:defRPr/>
            </a:lvl1pPr>
          </a:lstStyle>
          <a:p>
            <a:fld id="{8796DB07-8AFB-4D1D-9BEA-F38059E863D7}" type="slidenum">
              <a:rPr lang="en-US"/>
              <a:pPr/>
              <a:t>‹#›</a:t>
            </a:fld>
            <a:endParaRPr lang="en-US"/>
          </a:p>
        </p:txBody>
      </p:sp>
    </p:spTree>
    <p:extLst>
      <p:ext uri="{BB962C8B-B14F-4D97-AF65-F5344CB8AC3E}">
        <p14:creationId xmlns:p14="http://schemas.microsoft.com/office/powerpoint/2010/main" val="201450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80B5C0-988F-44B2-D962-1FF462E19132}"/>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D99D1C84-6110-21D4-11F6-187225BBE8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05184DCD-29E8-7C6B-1BA1-5D5831A4050C}"/>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E82CEEE5-9577-09DB-BCB9-2ED534733C6A}"/>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B27F7C1B-FE09-C899-335E-3B95E3D415A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449560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B8D928-285A-EBDF-2E04-B53CCA870FBE}"/>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F70FEF3B-091E-0C10-8829-7ADEF9067586}"/>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EB307CCA-56BC-3BC9-5A48-17581B63796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F4441355-B6E9-310D-7DEA-6D577495BE4B}"/>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1E826EA4-9473-9589-8250-F27C4B8F8C28}"/>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F05E48B4-AE97-936E-45D2-9530CE772158}"/>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55097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8D505C3-4D62-9CD3-6E52-EF95FD52417D}"/>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7DEFFA4F-19E6-0F13-E59F-A4743FE34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6E54DF02-2DA7-83F8-AD98-8061A3F3168C}"/>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7CE0A921-9C09-2CB6-15D5-D551B347B9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E2B4AF7A-B501-DC56-4A84-8064034FC71F}"/>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2D6BBDA3-CAF4-CA07-1002-165FFF58A27E}"/>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8" name="Rezervirano mjesto podnožja 7">
            <a:extLst>
              <a:ext uri="{FF2B5EF4-FFF2-40B4-BE49-F238E27FC236}">
                <a16:creationId xmlns:a16="http://schemas.microsoft.com/office/drawing/2014/main" id="{D6487A9B-4E37-EC74-20F2-A8D5803C56D6}"/>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B8947B12-235C-DB68-6118-B2D2B4AEBBEA}"/>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490430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453E4E-544B-B3A8-5081-979F0E5ED228}"/>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8E3BD687-AE67-C4F8-5B45-D7A5680F8EAD}"/>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4" name="Rezervirano mjesto podnožja 3">
            <a:extLst>
              <a:ext uri="{FF2B5EF4-FFF2-40B4-BE49-F238E27FC236}">
                <a16:creationId xmlns:a16="http://schemas.microsoft.com/office/drawing/2014/main" id="{9104A503-D37D-080E-76BC-0B79442FD8F9}"/>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F092C3FC-6FB5-1E66-B5F9-F5E489EED2AF}"/>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3620290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9672F69A-704D-955D-681A-B24AD4B7395B}"/>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3" name="Rezervirano mjesto podnožja 2">
            <a:extLst>
              <a:ext uri="{FF2B5EF4-FFF2-40B4-BE49-F238E27FC236}">
                <a16:creationId xmlns:a16="http://schemas.microsoft.com/office/drawing/2014/main" id="{554FE363-963A-84F1-5804-22FBC6ED72CD}"/>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C3B37A9A-AAC4-7FEB-0CD5-F8BB5A86A2D2}"/>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207946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E14ABE9-AD09-2B3E-BB8F-1ACA3BA39784}"/>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165456CA-25FB-F832-8FC1-AAD67BA4BD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D7E7C7FA-3AB9-67B6-2E98-E2987B5A2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7F77F52C-0508-8FEB-EAF8-30FD310D8D75}"/>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18092806-514F-8BD8-5EE6-A9729A462C56}"/>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30C8A922-AF9B-8FAF-9CE0-95DAD6B41EB1}"/>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177256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DCFE046-2593-FDDD-4576-C2A24CC5F61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342F50F6-30C2-7AD0-AA35-210C91A13B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B3456FBB-5AC0-0C37-F25E-EDF11F862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41281D66-D80D-DC9D-A65B-F54497622A61}"/>
              </a:ext>
            </a:extLst>
          </p:cNvPr>
          <p:cNvSpPr>
            <a:spLocks noGrp="1"/>
          </p:cNvSpPr>
          <p:nvPr>
            <p:ph type="dt" sz="half" idx="10"/>
          </p:nvPr>
        </p:nvSpPr>
        <p:spPr/>
        <p:txBody>
          <a:bodyPr/>
          <a:lstStyle/>
          <a:p>
            <a:fld id="{D1FD0FEF-C548-4579-9A4D-3D3D5F005C6C}" type="datetimeFigureOut">
              <a:rPr lang="hr-HR" smtClean="0"/>
              <a:t>15.1.2024.</a:t>
            </a:fld>
            <a:endParaRPr lang="hr-HR"/>
          </a:p>
        </p:txBody>
      </p:sp>
      <p:sp>
        <p:nvSpPr>
          <p:cNvPr id="6" name="Rezervirano mjesto podnožja 5">
            <a:extLst>
              <a:ext uri="{FF2B5EF4-FFF2-40B4-BE49-F238E27FC236}">
                <a16:creationId xmlns:a16="http://schemas.microsoft.com/office/drawing/2014/main" id="{78C7DD8F-6A2F-F332-6D41-EA3D196F6DDC}"/>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A2333AE-8C38-2C76-A5D2-135CFE1EE690}"/>
              </a:ext>
            </a:extLst>
          </p:cNvPr>
          <p:cNvSpPr>
            <a:spLocks noGrp="1"/>
          </p:cNvSpPr>
          <p:nvPr>
            <p:ph type="sldNum" sz="quarter" idx="12"/>
          </p:nvPr>
        </p:nvSpPr>
        <p:spPr/>
        <p:txBody>
          <a:bodyPr/>
          <a:lstStyle/>
          <a:p>
            <a:fld id="{2706B232-30B3-4B6D-9B19-8EAD9D238369}" type="slidenum">
              <a:rPr lang="hr-HR" smtClean="0"/>
              <a:t>‹#›</a:t>
            </a:fld>
            <a:endParaRPr lang="hr-HR"/>
          </a:p>
        </p:txBody>
      </p:sp>
    </p:spTree>
    <p:extLst>
      <p:ext uri="{BB962C8B-B14F-4D97-AF65-F5344CB8AC3E}">
        <p14:creationId xmlns:p14="http://schemas.microsoft.com/office/powerpoint/2010/main" val="109497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6C4BCAB-A4A7-B949-5E90-7EF487437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F5A14E91-AE11-0DC1-9788-8C5BB63428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026D62A-E8B5-1778-E9B4-960017CBB1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D0FEF-C548-4579-9A4D-3D3D5F005C6C}" type="datetimeFigureOut">
              <a:rPr lang="hr-HR" smtClean="0"/>
              <a:t>15.1.2024.</a:t>
            </a:fld>
            <a:endParaRPr lang="hr-HR"/>
          </a:p>
        </p:txBody>
      </p:sp>
      <p:sp>
        <p:nvSpPr>
          <p:cNvPr id="5" name="Rezervirano mjesto podnožja 4">
            <a:extLst>
              <a:ext uri="{FF2B5EF4-FFF2-40B4-BE49-F238E27FC236}">
                <a16:creationId xmlns:a16="http://schemas.microsoft.com/office/drawing/2014/main" id="{5F48EA8C-3F87-0C35-6BB8-C2BA95BB54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0F90DFF1-63FF-6FB2-45C1-BFC3BF239A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6B232-30B3-4B6D-9B19-8EAD9D238369}" type="slidenum">
              <a:rPr lang="hr-HR" smtClean="0"/>
              <a:t>‹#›</a:t>
            </a:fld>
            <a:endParaRPr lang="hr-HR"/>
          </a:p>
        </p:txBody>
      </p:sp>
    </p:spTree>
    <p:extLst>
      <p:ext uri="{BB962C8B-B14F-4D97-AF65-F5344CB8AC3E}">
        <p14:creationId xmlns:p14="http://schemas.microsoft.com/office/powerpoint/2010/main" val="814522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C93C0-82E2-4C6E-A28A-EEA24A68B3B6}" type="datetimeFigureOut">
              <a:rPr lang="hr-HR" smtClean="0"/>
              <a:t>15.1.2024.</a:t>
            </a:fld>
            <a:endParaRPr lang="hr-H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C0D0B-EAFB-41D0-879C-F96378E0F67F}" type="slidenum">
              <a:rPr lang="hr-HR" smtClean="0"/>
              <a:t>‹#›</a:t>
            </a:fld>
            <a:endParaRPr lang="hr-HR"/>
          </a:p>
        </p:txBody>
      </p:sp>
    </p:spTree>
    <p:extLst>
      <p:ext uri="{BB962C8B-B14F-4D97-AF65-F5344CB8AC3E}">
        <p14:creationId xmlns:p14="http://schemas.microsoft.com/office/powerpoint/2010/main" val="27612171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B33DC6A-1F1C-4A06-834E-CFF88F1C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0FE1D5CF-87B8-4A8A-AD3C-01D06A60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208641" cy="6858000"/>
          </a:xfrm>
          <a:custGeom>
            <a:avLst/>
            <a:gdLst>
              <a:gd name="connsiteX0" fmla="*/ 0 w 6208641"/>
              <a:gd name="connsiteY0" fmla="*/ 0 h 6858000"/>
              <a:gd name="connsiteX1" fmla="*/ 5464181 w 6208641"/>
              <a:gd name="connsiteY1" fmla="*/ 0 h 6858000"/>
              <a:gd name="connsiteX2" fmla="*/ 5538086 w 6208641"/>
              <a:gd name="connsiteY2" fmla="*/ 159684 h 6858000"/>
              <a:gd name="connsiteX3" fmla="*/ 6208641 w 6208641"/>
              <a:gd name="connsiteY3" fmla="*/ 3706589 h 6858000"/>
              <a:gd name="connsiteX4" fmla="*/ 5734754 w 6208641"/>
              <a:gd name="connsiteY4" fmla="*/ 6730443 h 6858000"/>
              <a:gd name="connsiteX5" fmla="*/ 5689361 w 6208641"/>
              <a:gd name="connsiteY5" fmla="*/ 6858000 h 6858000"/>
              <a:gd name="connsiteX6" fmla="*/ 0 w 620864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8641" h="6858000">
                <a:moveTo>
                  <a:pt x="0" y="0"/>
                </a:moveTo>
                <a:lnTo>
                  <a:pt x="5464181" y="0"/>
                </a:lnTo>
                <a:lnTo>
                  <a:pt x="5538086" y="159684"/>
                </a:lnTo>
                <a:cubicBezTo>
                  <a:pt x="5961440" y="1172168"/>
                  <a:pt x="6208641" y="2392735"/>
                  <a:pt x="6208641" y="3706589"/>
                </a:cubicBezTo>
                <a:cubicBezTo>
                  <a:pt x="6208641" y="4801467"/>
                  <a:pt x="6036974" y="5831563"/>
                  <a:pt x="5734754" y="6730443"/>
                </a:cubicBezTo>
                <a:lnTo>
                  <a:pt x="568936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60926200-45C2-41E9-839F-31CD5FE4CD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03325" cy="6858000"/>
          </a:xfrm>
          <a:custGeom>
            <a:avLst/>
            <a:gdLst>
              <a:gd name="connsiteX0" fmla="*/ 0 w 6203325"/>
              <a:gd name="connsiteY0" fmla="*/ 0 h 6858000"/>
              <a:gd name="connsiteX1" fmla="*/ 5458865 w 6203325"/>
              <a:gd name="connsiteY1" fmla="*/ 0 h 6858000"/>
              <a:gd name="connsiteX2" fmla="*/ 5532770 w 6203325"/>
              <a:gd name="connsiteY2" fmla="*/ 159684 h 6858000"/>
              <a:gd name="connsiteX3" fmla="*/ 6203325 w 6203325"/>
              <a:gd name="connsiteY3" fmla="*/ 3706589 h 6858000"/>
              <a:gd name="connsiteX4" fmla="*/ 5729438 w 6203325"/>
              <a:gd name="connsiteY4" fmla="*/ 6730443 h 6858000"/>
              <a:gd name="connsiteX5" fmla="*/ 5684045 w 6203325"/>
              <a:gd name="connsiteY5" fmla="*/ 6858000 h 6858000"/>
              <a:gd name="connsiteX6" fmla="*/ 0 w 620332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03325" h="6858000">
                <a:moveTo>
                  <a:pt x="0" y="0"/>
                </a:moveTo>
                <a:lnTo>
                  <a:pt x="5458865" y="0"/>
                </a:lnTo>
                <a:lnTo>
                  <a:pt x="5532770" y="159684"/>
                </a:lnTo>
                <a:cubicBezTo>
                  <a:pt x="5956124" y="1172168"/>
                  <a:pt x="6203325" y="2392735"/>
                  <a:pt x="6203325" y="3706589"/>
                </a:cubicBezTo>
                <a:cubicBezTo>
                  <a:pt x="6203325" y="4801467"/>
                  <a:pt x="6031658" y="5831563"/>
                  <a:pt x="5729438" y="6730443"/>
                </a:cubicBezTo>
                <a:lnTo>
                  <a:pt x="568404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7">
            <a:extLst>
              <a:ext uri="{FF2B5EF4-FFF2-40B4-BE49-F238E27FC236}">
                <a16:creationId xmlns:a16="http://schemas.microsoft.com/office/drawing/2014/main" id="{91465219-5580-6FBC-AB90-93DF964A3DFB}"/>
              </a:ext>
            </a:extLst>
          </p:cNvPr>
          <p:cNvSpPr>
            <a:spLocks noGrp="1"/>
          </p:cNvSpPr>
          <p:nvPr>
            <p:ph type="ctrTitle"/>
          </p:nvPr>
        </p:nvSpPr>
        <p:spPr>
          <a:xfrm>
            <a:off x="488748" y="853954"/>
            <a:ext cx="5019074" cy="3204134"/>
          </a:xfrm>
        </p:spPr>
        <p:txBody>
          <a:bodyPr anchor="b">
            <a:normAutofit/>
          </a:bodyPr>
          <a:lstStyle/>
          <a:p>
            <a:br>
              <a:rPr lang="hr-HR" sz="5400" dirty="0">
                <a:latin typeface="Myriad Pro Light SemiExt" charset="0"/>
                <a:cs typeface="Myriad Pro Light SemiExt" charset="0"/>
              </a:rPr>
            </a:br>
            <a:r>
              <a:rPr lang="pl-PL" sz="5400" dirty="0">
                <a:latin typeface="Tw Cen MT" panose="020B0602020104020603"/>
                <a:ea typeface="+mj-ea"/>
                <a:cs typeface="+mj-cs"/>
              </a:rPr>
              <a:t>Sinekološka</a:t>
            </a:r>
            <a:r>
              <a:rPr lang="pl-PL" sz="5400" cap="all" dirty="0">
                <a:latin typeface="Tw Cen MT" panose="020B0602020104020603"/>
                <a:ea typeface="+mj-ea"/>
                <a:cs typeface="+mj-cs"/>
              </a:rPr>
              <a:t> STEM EDUKA</a:t>
            </a:r>
            <a:r>
              <a:rPr lang="pl-PL" sz="5400" dirty="0">
                <a:latin typeface="Tw Cen MT" panose="020B0602020104020603"/>
                <a:ea typeface="+mj-ea"/>
                <a:cs typeface="+mj-cs"/>
              </a:rPr>
              <a:t>cija</a:t>
            </a:r>
            <a:r>
              <a:rPr lang="pl-PL" sz="5400" cap="all" dirty="0">
                <a:latin typeface="Tw Cen MT" panose="020B0602020104020603"/>
                <a:ea typeface="+mj-ea"/>
                <a:cs typeface="+mj-cs"/>
              </a:rPr>
              <a:t> </a:t>
            </a:r>
            <a:r>
              <a:rPr lang="pl-PL" sz="5400" dirty="0">
                <a:latin typeface="Tw Cen MT" panose="020B0602020104020603"/>
                <a:ea typeface="+mj-ea"/>
                <a:cs typeface="+mj-cs"/>
              </a:rPr>
              <a:t>u</a:t>
            </a:r>
            <a:r>
              <a:rPr lang="pl-PL" sz="5400" cap="all" dirty="0">
                <a:latin typeface="Tw Cen MT" panose="020B0602020104020603"/>
                <a:ea typeface="+mj-ea"/>
                <a:cs typeface="+mj-cs"/>
              </a:rPr>
              <a:t> </a:t>
            </a:r>
            <a:r>
              <a:rPr lang="pl-PL" sz="5400" dirty="0">
                <a:latin typeface="Tw Cen MT" panose="020B0602020104020603"/>
                <a:ea typeface="+mj-ea"/>
                <a:cs typeface="+mj-cs"/>
              </a:rPr>
              <a:t>Klinči</a:t>
            </a:r>
            <a:endParaRPr lang="en-US" sz="5400" b="1" dirty="0">
              <a:latin typeface="Myriad Pro Bold SemiExt" charset="0"/>
              <a:cs typeface="Myriad Pro Bold SemiExt" charset="0"/>
            </a:endParaRPr>
          </a:p>
        </p:txBody>
      </p:sp>
      <p:sp>
        <p:nvSpPr>
          <p:cNvPr id="3" name="Podnaslov 2">
            <a:extLst>
              <a:ext uri="{FF2B5EF4-FFF2-40B4-BE49-F238E27FC236}">
                <a16:creationId xmlns:a16="http://schemas.microsoft.com/office/drawing/2014/main" id="{3F89311E-E4C6-4A10-9DA8-4C402B9F0FB9}"/>
              </a:ext>
            </a:extLst>
          </p:cNvPr>
          <p:cNvSpPr>
            <a:spLocks noGrp="1"/>
          </p:cNvSpPr>
          <p:nvPr>
            <p:ph type="subTitle" idx="1"/>
          </p:nvPr>
        </p:nvSpPr>
        <p:spPr>
          <a:xfrm>
            <a:off x="365224" y="4705563"/>
            <a:ext cx="4142336" cy="1731078"/>
          </a:xfrm>
        </p:spPr>
        <p:txBody>
          <a:bodyPr>
            <a:normAutofit/>
          </a:bodyPr>
          <a:lstStyle/>
          <a:p>
            <a:pPr marL="81915" marR="375920" algn="ctr">
              <a:lnSpc>
                <a:spcPct val="107000"/>
              </a:lnSpc>
              <a:spcBef>
                <a:spcPts val="915"/>
              </a:spcBef>
            </a:pPr>
            <a:r>
              <a:rPr lang="hr-HR" sz="3200" b="1" dirty="0">
                <a:effectLst/>
                <a:latin typeface="Calibri" panose="020F0502020204030204" pitchFamily="34" charset="0"/>
                <a:ea typeface="Calibri" panose="020F0502020204030204" pitchFamily="34" charset="0"/>
              </a:rPr>
              <a:t>Dinamička </a:t>
            </a:r>
            <a:r>
              <a:rPr lang="hr-HR" sz="3200" b="1" dirty="0" err="1">
                <a:effectLst/>
                <a:latin typeface="Calibri" panose="020F0502020204030204" pitchFamily="34" charset="0"/>
                <a:ea typeface="Calibri" panose="020F0502020204030204" pitchFamily="34" charset="0"/>
              </a:rPr>
              <a:t>riparijska</a:t>
            </a:r>
            <a:r>
              <a:rPr lang="hr-HR" sz="3200" b="1" dirty="0">
                <a:effectLst/>
                <a:latin typeface="Calibri" panose="020F0502020204030204" pitchFamily="34" charset="0"/>
                <a:ea typeface="Calibri" panose="020F0502020204030204" pitchFamily="34" charset="0"/>
              </a:rPr>
              <a:t> staništa</a:t>
            </a:r>
          </a:p>
          <a:p>
            <a:pPr algn="l"/>
            <a:endParaRPr lang="hr-HR" sz="2200" dirty="0"/>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6" name="Slika 5" descr="Slika na kojoj se prikazuje tekst&#10;&#10;Opis je automatski generiran">
            <a:extLst>
              <a:ext uri="{FF2B5EF4-FFF2-40B4-BE49-F238E27FC236}">
                <a16:creationId xmlns:a16="http://schemas.microsoft.com/office/drawing/2014/main" id="{E246C1BB-DB6E-351B-D105-8C5F101C34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217" y="1452877"/>
            <a:ext cx="4406746" cy="2743200"/>
          </a:xfrm>
          <a:prstGeom prst="rect">
            <a:avLst/>
          </a:prstGeom>
        </p:spPr>
      </p:pic>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546920"/>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Slika 7">
            <a:extLst>
              <a:ext uri="{FF2B5EF4-FFF2-40B4-BE49-F238E27FC236}">
                <a16:creationId xmlns:a16="http://schemas.microsoft.com/office/drawing/2014/main" id="{8572870C-4822-4801-35D3-0459C9AC099A}"/>
              </a:ext>
            </a:extLst>
          </p:cNvPr>
          <p:cNvPicPr>
            <a:picLocks noChangeAspect="1"/>
          </p:cNvPicPr>
          <p:nvPr/>
        </p:nvPicPr>
        <p:blipFill>
          <a:blip r:embed="rId3"/>
          <a:stretch>
            <a:fillRect/>
          </a:stretch>
        </p:blipFill>
        <p:spPr>
          <a:xfrm>
            <a:off x="4669020" y="5212683"/>
            <a:ext cx="7361519" cy="1582725"/>
          </a:xfrm>
          <a:prstGeom prst="rect">
            <a:avLst/>
          </a:prstGeom>
        </p:spPr>
      </p:pic>
      <p:pic>
        <p:nvPicPr>
          <p:cNvPr id="11" name="Slika 10">
            <a:extLst>
              <a:ext uri="{FF2B5EF4-FFF2-40B4-BE49-F238E27FC236}">
                <a16:creationId xmlns:a16="http://schemas.microsoft.com/office/drawing/2014/main" id="{08745593-FB24-7620-D2DD-53FBE372F7C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97662" y="607689"/>
            <a:ext cx="977646" cy="367839"/>
          </a:xfrm>
          <a:prstGeom prst="rect">
            <a:avLst/>
          </a:prstGeom>
        </p:spPr>
      </p:pic>
      <p:pic>
        <p:nvPicPr>
          <p:cNvPr id="14" name="Slika 13">
            <a:extLst>
              <a:ext uri="{FF2B5EF4-FFF2-40B4-BE49-F238E27FC236}">
                <a16:creationId xmlns:a16="http://schemas.microsoft.com/office/drawing/2014/main" id="{7FC24C9E-6B11-8109-ED9E-B4ADB7CBBC7D}"/>
              </a:ext>
            </a:extLst>
          </p:cNvPr>
          <p:cNvPicPr>
            <a:picLocks noChangeAspect="1"/>
          </p:cNvPicPr>
          <p:nvPr/>
        </p:nvPicPr>
        <p:blipFill>
          <a:blip r:embed="rId5"/>
          <a:stretch>
            <a:fillRect/>
          </a:stretch>
        </p:blipFill>
        <p:spPr>
          <a:xfrm>
            <a:off x="11087304" y="464188"/>
            <a:ext cx="615599" cy="615599"/>
          </a:xfrm>
          <a:prstGeom prst="rect">
            <a:avLst/>
          </a:prstGeom>
        </p:spPr>
      </p:pic>
      <p:pic>
        <p:nvPicPr>
          <p:cNvPr id="18" name="Slika 17">
            <a:extLst>
              <a:ext uri="{FF2B5EF4-FFF2-40B4-BE49-F238E27FC236}">
                <a16:creationId xmlns:a16="http://schemas.microsoft.com/office/drawing/2014/main" id="{940F73C0-512C-E9A8-CFB7-4BC4E732A477}"/>
              </a:ext>
            </a:extLst>
          </p:cNvPr>
          <p:cNvPicPr>
            <a:picLocks noChangeAspect="1"/>
          </p:cNvPicPr>
          <p:nvPr/>
        </p:nvPicPr>
        <p:blipFill>
          <a:blip r:embed="rId6"/>
          <a:stretch>
            <a:fillRect/>
          </a:stretch>
        </p:blipFill>
        <p:spPr>
          <a:xfrm>
            <a:off x="6185211" y="618268"/>
            <a:ext cx="1408105" cy="434909"/>
          </a:xfrm>
          <a:prstGeom prst="rect">
            <a:avLst/>
          </a:prstGeom>
        </p:spPr>
      </p:pic>
      <p:pic>
        <p:nvPicPr>
          <p:cNvPr id="22" name="Slika 21" descr="Slika na kojoj se prikazuje tekst&#10;&#10;Opis je automatski generiran">
            <a:extLst>
              <a:ext uri="{FF2B5EF4-FFF2-40B4-BE49-F238E27FC236}">
                <a16:creationId xmlns:a16="http://schemas.microsoft.com/office/drawing/2014/main" id="{E566FE63-EA82-237B-89BA-DA970B4E2088}"/>
              </a:ext>
            </a:extLst>
          </p:cNvPr>
          <p:cNvPicPr>
            <a:picLocks noChangeAspect="1"/>
          </p:cNvPicPr>
          <p:nvPr/>
        </p:nvPicPr>
        <p:blipFill>
          <a:blip r:embed="rId7"/>
          <a:stretch>
            <a:fillRect/>
          </a:stretch>
        </p:blipFill>
        <p:spPr>
          <a:xfrm>
            <a:off x="7731259" y="605190"/>
            <a:ext cx="1890517" cy="426210"/>
          </a:xfrm>
          <a:prstGeom prst="rect">
            <a:avLst/>
          </a:prstGeom>
        </p:spPr>
      </p:pic>
    </p:spTree>
    <p:extLst>
      <p:ext uri="{BB962C8B-B14F-4D97-AF65-F5344CB8AC3E}">
        <p14:creationId xmlns:p14="http://schemas.microsoft.com/office/powerpoint/2010/main" val="4178762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266EB09-3747-9990-9A8F-C44CCB3F696C}"/>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9F75D79-2FB1-352D-0038-10B12A979826}"/>
              </a:ext>
            </a:extLst>
          </p:cNvPr>
          <p:cNvSpPr>
            <a:spLocks noGrp="1"/>
          </p:cNvSpPr>
          <p:nvPr>
            <p:ph idx="1"/>
          </p:nvPr>
        </p:nvSpPr>
        <p:spPr/>
        <p:txBody>
          <a:bodyPr/>
          <a:lstStyle/>
          <a:p>
            <a:r>
              <a:rPr lang="hr-HR" dirty="0"/>
              <a:t>Skakanje po vodi</a:t>
            </a:r>
          </a:p>
        </p:txBody>
      </p:sp>
      <p:pic>
        <p:nvPicPr>
          <p:cNvPr id="4" name="Slika 3">
            <a:extLst>
              <a:ext uri="{FF2B5EF4-FFF2-40B4-BE49-F238E27FC236}">
                <a16:creationId xmlns:a16="http://schemas.microsoft.com/office/drawing/2014/main" id="{1375938D-BE18-D0EF-AD91-DD44D6B6B068}"/>
              </a:ext>
            </a:extLst>
          </p:cNvPr>
          <p:cNvPicPr>
            <a:picLocks noChangeAspect="1"/>
          </p:cNvPicPr>
          <p:nvPr/>
        </p:nvPicPr>
        <p:blipFill>
          <a:blip r:embed="rId2"/>
          <a:stretch>
            <a:fillRect/>
          </a:stretch>
        </p:blipFill>
        <p:spPr>
          <a:xfrm>
            <a:off x="4471275" y="2380397"/>
            <a:ext cx="5976008" cy="3856936"/>
          </a:xfrm>
          <a:prstGeom prst="rect">
            <a:avLst/>
          </a:prstGeom>
        </p:spPr>
      </p:pic>
    </p:spTree>
    <p:extLst>
      <p:ext uri="{BB962C8B-B14F-4D97-AF65-F5344CB8AC3E}">
        <p14:creationId xmlns:p14="http://schemas.microsoft.com/office/powerpoint/2010/main" val="2472461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8B3C76C-63BA-AD21-4B6D-E4348E585140}"/>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B8433E87-0418-157A-CE9E-CC63BE3272D4}"/>
              </a:ext>
            </a:extLst>
          </p:cNvPr>
          <p:cNvSpPr>
            <a:spLocks noGrp="1"/>
          </p:cNvSpPr>
          <p:nvPr>
            <p:ph idx="1"/>
          </p:nvPr>
        </p:nvSpPr>
        <p:spPr>
          <a:xfrm>
            <a:off x="6947338" y="1600201"/>
            <a:ext cx="4635062" cy="4525963"/>
          </a:xfrm>
        </p:spPr>
        <p:txBody>
          <a:bodyPr/>
          <a:lstStyle/>
          <a:p>
            <a:r>
              <a:rPr lang="hr-HR" dirty="0"/>
              <a:t>„Ronjenje s kisikom“</a:t>
            </a:r>
          </a:p>
        </p:txBody>
      </p:sp>
      <p:pic>
        <p:nvPicPr>
          <p:cNvPr id="4" name="Slika 3">
            <a:extLst>
              <a:ext uri="{FF2B5EF4-FFF2-40B4-BE49-F238E27FC236}">
                <a16:creationId xmlns:a16="http://schemas.microsoft.com/office/drawing/2014/main" id="{1F5D3093-2049-B83D-3984-AF5DDB295BEE}"/>
              </a:ext>
            </a:extLst>
          </p:cNvPr>
          <p:cNvPicPr>
            <a:picLocks noChangeAspect="1"/>
          </p:cNvPicPr>
          <p:nvPr/>
        </p:nvPicPr>
        <p:blipFill>
          <a:blip r:embed="rId2"/>
          <a:stretch>
            <a:fillRect/>
          </a:stretch>
        </p:blipFill>
        <p:spPr>
          <a:xfrm>
            <a:off x="676717" y="1924097"/>
            <a:ext cx="5419283" cy="3727656"/>
          </a:xfrm>
          <a:prstGeom prst="rect">
            <a:avLst/>
          </a:prstGeom>
        </p:spPr>
      </p:pic>
    </p:spTree>
    <p:extLst>
      <p:ext uri="{BB962C8B-B14F-4D97-AF65-F5344CB8AC3E}">
        <p14:creationId xmlns:p14="http://schemas.microsoft.com/office/powerpoint/2010/main" val="2072989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C347AE-4836-C869-8416-AE57DADA546C}"/>
              </a:ext>
            </a:extLst>
          </p:cNvPr>
          <p:cNvSpPr>
            <a:spLocks noGrp="1"/>
          </p:cNvSpPr>
          <p:nvPr>
            <p:ph type="title"/>
          </p:nvPr>
        </p:nvSpPr>
        <p:spPr/>
        <p:txBody>
          <a:bodyPr/>
          <a:lstStyle/>
          <a:p>
            <a:r>
              <a:rPr lang="hr-HR" dirty="0"/>
              <a:t>Hvala</a:t>
            </a:r>
          </a:p>
        </p:txBody>
      </p:sp>
      <p:sp>
        <p:nvSpPr>
          <p:cNvPr id="3" name="Rezervirano mjesto sadržaja 2">
            <a:extLst>
              <a:ext uri="{FF2B5EF4-FFF2-40B4-BE49-F238E27FC236}">
                <a16:creationId xmlns:a16="http://schemas.microsoft.com/office/drawing/2014/main" id="{E6DB25A3-E4F9-BE06-29BC-44A93214B5AC}"/>
              </a:ext>
            </a:extLst>
          </p:cNvPr>
          <p:cNvSpPr>
            <a:spLocks noGrp="1"/>
          </p:cNvSpPr>
          <p:nvPr>
            <p:ph idx="1"/>
          </p:nvPr>
        </p:nvSpPr>
        <p:spPr/>
        <p:txBody>
          <a:bodyPr/>
          <a:lstStyle/>
          <a:p>
            <a:r>
              <a:rPr lang="hr-HR" dirty="0"/>
              <a:t>dr. sc. </a:t>
            </a:r>
            <a:r>
              <a:rPr lang="hr-HR" dirty="0" err="1"/>
              <a:t>Fran</a:t>
            </a:r>
            <a:r>
              <a:rPr lang="hr-HR" dirty="0"/>
              <a:t> </a:t>
            </a:r>
            <a:r>
              <a:rPr lang="hr-HR" dirty="0" err="1"/>
              <a:t>Rebrina</a:t>
            </a:r>
            <a:endParaRPr lang="hr-HR" dirty="0"/>
          </a:p>
          <a:p>
            <a:r>
              <a:rPr lang="hr-HR" dirty="0"/>
              <a:t>Sveučilište u Zagrebu, Prirodoslovno-matematički fakultet, Biološki odsjek</a:t>
            </a:r>
          </a:p>
        </p:txBody>
      </p:sp>
    </p:spTree>
    <p:extLst>
      <p:ext uri="{BB962C8B-B14F-4D97-AF65-F5344CB8AC3E}">
        <p14:creationId xmlns:p14="http://schemas.microsoft.com/office/powerpoint/2010/main" val="55998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17626" y="5719874"/>
            <a:ext cx="23150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Veliki potok, Zagreb, Croatia (Photo </a:t>
            </a:r>
            <a:r>
              <a:rPr kumimoji="0" lang="hr-HR" sz="9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by</a:t>
            </a: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Z. Dragun)</a:t>
            </a:r>
          </a:p>
        </p:txBody>
      </p:sp>
      <p:sp>
        <p:nvSpPr>
          <p:cNvPr id="6" name="TextBox 5"/>
          <p:cNvSpPr txBox="1"/>
          <p:nvPr/>
        </p:nvSpPr>
        <p:spPr>
          <a:xfrm>
            <a:off x="9416201" y="5719874"/>
            <a:ext cx="231505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Veliki potok, Zagreb, Croatia (Photo </a:t>
            </a:r>
            <a:r>
              <a:rPr kumimoji="0" lang="hr-HR" sz="900" b="0" i="0" u="none" strike="noStrike" kern="1200" cap="none" spc="0" normalizeH="0" baseline="0" noProof="0" dirty="0" err="1">
                <a:ln>
                  <a:noFill/>
                </a:ln>
                <a:solidFill>
                  <a:prstClr val="white"/>
                </a:solidFill>
                <a:effectLst/>
                <a:uLnTx/>
                <a:uFillTx/>
                <a:latin typeface="Arial Narrow" panose="020B0606020202030204" pitchFamily="34" charset="0"/>
                <a:ea typeface="+mn-ea"/>
                <a:cs typeface="+mn-cs"/>
              </a:rPr>
              <a:t>by</a:t>
            </a:r>
            <a:r>
              <a:rPr kumimoji="0" lang="hr-HR" sz="9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Z. Dragun)</a:t>
            </a:r>
          </a:p>
        </p:txBody>
      </p:sp>
      <p:sp>
        <p:nvSpPr>
          <p:cNvPr id="3" name="TekstniOkvir 2">
            <a:extLst>
              <a:ext uri="{FF2B5EF4-FFF2-40B4-BE49-F238E27FC236}">
                <a16:creationId xmlns:a16="http://schemas.microsoft.com/office/drawing/2014/main" id="{9C8B40B9-20A6-6DBE-C0E4-13F0C4E5EB9F}"/>
              </a:ext>
            </a:extLst>
          </p:cNvPr>
          <p:cNvSpPr txBox="1"/>
          <p:nvPr/>
        </p:nvSpPr>
        <p:spPr>
          <a:xfrm>
            <a:off x="143123" y="785935"/>
            <a:ext cx="11905753" cy="2070823"/>
          </a:xfrm>
          <a:prstGeom prst="rect">
            <a:avLst/>
          </a:prstGeom>
          <a:noFill/>
        </p:spPr>
        <p:txBody>
          <a:bodyPr wrap="square">
            <a:spAutoFit/>
          </a:bodyPr>
          <a:lstStyle/>
          <a:p>
            <a:pPr marL="349250" marR="351790" indent="-285750" algn="just">
              <a:lnSpc>
                <a:spcPct val="200000"/>
              </a:lnSpc>
              <a:spcBef>
                <a:spcPts val="915"/>
              </a:spcBef>
              <a:spcAft>
                <a:spcPts val="800"/>
              </a:spcAft>
              <a:buFont typeface="Arial" panose="020B0604020202020204" pitchFamily="34" charset="0"/>
              <a:buChar char="•"/>
            </a:pPr>
            <a:r>
              <a:rPr lang="hr-HR" sz="2000" dirty="0" err="1">
                <a:effectLst/>
                <a:ea typeface="Times New Roman" panose="02020603050405020304" pitchFamily="18" charset="0"/>
                <a:cs typeface="Times New Roman" panose="02020603050405020304" pitchFamily="18" charset="0"/>
              </a:rPr>
              <a:t>Riparijske</a:t>
            </a:r>
            <a:r>
              <a:rPr lang="hr-HR" sz="2000" dirty="0">
                <a:effectLst/>
                <a:ea typeface="Times New Roman" panose="02020603050405020304" pitchFamily="18" charset="0"/>
                <a:cs typeface="Times New Roman" panose="02020603050405020304" pitchFamily="18" charset="0"/>
              </a:rPr>
              <a:t> zone su mjesta na kojima se susreću slatkovodni i kopneni ekosustavi, kao što su obale jezera i rijeka, koja se od okolnog krajolika razlikuju po specifičnoj vegetaciji. </a:t>
            </a:r>
          </a:p>
          <a:p>
            <a:pPr marL="349250" marR="351790" indent="-285750" algn="just">
              <a:lnSpc>
                <a:spcPct val="200000"/>
              </a:lnSpc>
              <a:spcBef>
                <a:spcPts val="915"/>
              </a:spcBef>
              <a:spcAft>
                <a:spcPts val="800"/>
              </a:spcAft>
              <a:buFont typeface="Arial" panose="020B0604020202020204" pitchFamily="34" charset="0"/>
              <a:buChar char="•"/>
            </a:pPr>
            <a:r>
              <a:rPr lang="hr-HR" sz="2000" dirty="0">
                <a:effectLst/>
                <a:ea typeface="Times New Roman" panose="02020603050405020304" pitchFamily="18" charset="0"/>
                <a:cs typeface="Times New Roman" panose="02020603050405020304" pitchFamily="18" charset="0"/>
              </a:rPr>
              <a:t>Možete li na sljedećoj fotografiji prepoznati </a:t>
            </a:r>
            <a:r>
              <a:rPr lang="hr-HR" sz="2000" dirty="0" err="1">
                <a:effectLst/>
                <a:ea typeface="Times New Roman" panose="02020603050405020304" pitchFamily="18" charset="0"/>
                <a:cs typeface="Times New Roman" panose="02020603050405020304" pitchFamily="18" charset="0"/>
              </a:rPr>
              <a:t>riparijsku</a:t>
            </a:r>
            <a:r>
              <a:rPr lang="hr-HR" sz="2000" dirty="0">
                <a:effectLst/>
                <a:ea typeface="Times New Roman" panose="02020603050405020304" pitchFamily="18" charset="0"/>
                <a:cs typeface="Times New Roman" panose="02020603050405020304" pitchFamily="18" charset="0"/>
              </a:rPr>
              <a:t> zonu rijeke?</a:t>
            </a:r>
          </a:p>
        </p:txBody>
      </p:sp>
      <p:pic>
        <p:nvPicPr>
          <p:cNvPr id="8" name="Slika 7">
            <a:extLst>
              <a:ext uri="{FF2B5EF4-FFF2-40B4-BE49-F238E27FC236}">
                <a16:creationId xmlns:a16="http://schemas.microsoft.com/office/drawing/2014/main" id="{3756D2B2-936D-287D-B42B-D2477DF09C73}"/>
              </a:ext>
            </a:extLst>
          </p:cNvPr>
          <p:cNvPicPr>
            <a:picLocks noChangeAspect="1"/>
          </p:cNvPicPr>
          <p:nvPr/>
        </p:nvPicPr>
        <p:blipFill>
          <a:blip r:embed="rId3"/>
          <a:stretch>
            <a:fillRect/>
          </a:stretch>
        </p:blipFill>
        <p:spPr>
          <a:xfrm>
            <a:off x="3187310" y="3429000"/>
            <a:ext cx="5419814" cy="2731245"/>
          </a:xfrm>
          <a:prstGeom prst="rect">
            <a:avLst/>
          </a:prstGeom>
        </p:spPr>
      </p:pic>
    </p:spTree>
    <p:extLst>
      <p:ext uri="{BB962C8B-B14F-4D97-AF65-F5344CB8AC3E}">
        <p14:creationId xmlns:p14="http://schemas.microsoft.com/office/powerpoint/2010/main" val="90005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E440C200-C084-C88D-EE2B-FEBA7DC09F7A}"/>
              </a:ext>
            </a:extLst>
          </p:cNvPr>
          <p:cNvSpPr>
            <a:spLocks noGrp="1"/>
          </p:cNvSpPr>
          <p:nvPr>
            <p:ph idx="1"/>
          </p:nvPr>
        </p:nvSpPr>
        <p:spPr>
          <a:xfrm>
            <a:off x="442622" y="184869"/>
            <a:ext cx="10972800" cy="4525963"/>
          </a:xfrm>
        </p:spPr>
        <p:txBody>
          <a:bodyPr>
            <a:noAutofit/>
          </a:bodyPr>
          <a:lstStyle/>
          <a:p>
            <a:pPr>
              <a:lnSpc>
                <a:spcPct val="200000"/>
              </a:lnSpc>
            </a:pPr>
            <a:r>
              <a:rPr lang="hr-HR" sz="2000" dirty="0"/>
              <a:t>Osim što imaju važnu ulogu u prijenosu tvari i energije između vode i kopna, </a:t>
            </a:r>
            <a:r>
              <a:rPr lang="hr-HR" sz="2000" dirty="0" err="1"/>
              <a:t>riparijska</a:t>
            </a:r>
            <a:r>
              <a:rPr lang="hr-HR" sz="2000" dirty="0"/>
              <a:t> staništa često odlikuje i velika bioraznolikost. Prisjetite se što je to bioraznolikost i zašto je važna? </a:t>
            </a:r>
          </a:p>
          <a:p>
            <a:pPr>
              <a:lnSpc>
                <a:spcPct val="200000"/>
              </a:lnSpc>
            </a:pPr>
            <a:r>
              <a:rPr lang="hr-HR" sz="2000" dirty="0"/>
              <a:t>S obzirom da se nalaze na granici dvaju ekosustava, </a:t>
            </a:r>
            <a:r>
              <a:rPr lang="hr-HR" sz="2000" dirty="0" err="1"/>
              <a:t>riparijske</a:t>
            </a:r>
            <a:r>
              <a:rPr lang="hr-HR" sz="2000" dirty="0"/>
              <a:t> zone imaju karakteristike i vodenih i kopnenih staništa pa ih mogu naseljavati organizmi iz oba ekosustava. </a:t>
            </a:r>
          </a:p>
          <a:p>
            <a:pPr>
              <a:lnSpc>
                <a:spcPct val="200000"/>
              </a:lnSpc>
            </a:pPr>
            <a:r>
              <a:rPr lang="hr-HR" sz="2000" dirty="0" err="1"/>
              <a:t>Riparijska</a:t>
            </a:r>
            <a:r>
              <a:rPr lang="hr-HR" sz="2000" dirty="0"/>
              <a:t> zona može biti različite širine pa tako prijelaz iz vodenog u kopneni ekosustav može biti blag, ali i oštar, a time i promjene okolišnih uvjeta mogu biti postepene ili pak vrlo nagle.</a:t>
            </a:r>
          </a:p>
          <a:p>
            <a:pPr>
              <a:lnSpc>
                <a:spcPct val="200000"/>
              </a:lnSpc>
            </a:pPr>
            <a:r>
              <a:rPr lang="hr-HR" sz="2000" dirty="0"/>
              <a:t> </a:t>
            </a:r>
            <a:r>
              <a:rPr lang="hr-HR" sz="2000" dirty="0" err="1"/>
              <a:t>Riparijska</a:t>
            </a:r>
            <a:r>
              <a:rPr lang="hr-HR" sz="2000" dirty="0"/>
              <a:t> staništa su iznimno dinamična, to jest brzo se mijenjaju u prostoru i vremenu. </a:t>
            </a:r>
          </a:p>
          <a:p>
            <a:pPr>
              <a:lnSpc>
                <a:spcPct val="200000"/>
              </a:lnSpc>
            </a:pPr>
            <a:r>
              <a:rPr lang="hr-HR" sz="2000" dirty="0"/>
              <a:t>Na primjer, zbog čestih promjena razine vode isti dio staništa danas može biti na suhom, a već za nekoliko dana u potpunosti poplavljen. </a:t>
            </a:r>
          </a:p>
          <a:p>
            <a:pPr>
              <a:lnSpc>
                <a:spcPct val="200000"/>
              </a:lnSpc>
            </a:pPr>
            <a:r>
              <a:rPr lang="hr-HR" sz="2000" dirty="0"/>
              <a:t>To predstavlja velik izazov i za vodene i za kopnene organizme koji naseljavaju ova staništa.</a:t>
            </a:r>
          </a:p>
        </p:txBody>
      </p:sp>
    </p:spTree>
    <p:extLst>
      <p:ext uri="{BB962C8B-B14F-4D97-AF65-F5344CB8AC3E}">
        <p14:creationId xmlns:p14="http://schemas.microsoft.com/office/powerpoint/2010/main" val="145112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A74D57-74F4-297D-2093-C99D5A57A9A5}"/>
              </a:ext>
            </a:extLst>
          </p:cNvPr>
          <p:cNvSpPr>
            <a:spLocks noGrp="1"/>
          </p:cNvSpPr>
          <p:nvPr>
            <p:ph type="title"/>
          </p:nvPr>
        </p:nvSpPr>
        <p:spPr/>
        <p:txBody>
          <a:bodyPr/>
          <a:lstStyle/>
          <a:p>
            <a:r>
              <a:rPr lang="hr-HR" dirty="0"/>
              <a:t>ZADATAK</a:t>
            </a:r>
          </a:p>
        </p:txBody>
      </p:sp>
      <p:sp>
        <p:nvSpPr>
          <p:cNvPr id="3" name="Rezervirano mjesto sadržaja 2">
            <a:extLst>
              <a:ext uri="{FF2B5EF4-FFF2-40B4-BE49-F238E27FC236}">
                <a16:creationId xmlns:a16="http://schemas.microsoft.com/office/drawing/2014/main" id="{0B059275-CEC8-03D6-3352-63B60CFF8D0B}"/>
              </a:ext>
            </a:extLst>
          </p:cNvPr>
          <p:cNvSpPr>
            <a:spLocks noGrp="1"/>
          </p:cNvSpPr>
          <p:nvPr>
            <p:ph idx="1"/>
          </p:nvPr>
        </p:nvSpPr>
        <p:spPr/>
        <p:txBody>
          <a:bodyPr>
            <a:normAutofit/>
          </a:bodyPr>
          <a:lstStyle/>
          <a:p>
            <a:pPr marL="0" indent="0">
              <a:buNone/>
            </a:pPr>
            <a:r>
              <a:rPr lang="hr-HR" dirty="0"/>
              <a:t>1)	Uzorkovanje beskralježnjaka</a:t>
            </a:r>
          </a:p>
          <a:p>
            <a:r>
              <a:rPr lang="hr-HR" dirty="0"/>
              <a:t>U tablice upišite imena skupina beskralježnjaka koje prepoznajete u svojim uzorcima (npr. mravi, kornjaši – </a:t>
            </a:r>
            <a:r>
              <a:rPr lang="hr-HR" dirty="0" err="1"/>
              <a:t>trčci</a:t>
            </a:r>
            <a:r>
              <a:rPr lang="hr-HR" dirty="0"/>
              <a:t>, pauci, </a:t>
            </a:r>
            <a:r>
              <a:rPr lang="hr-HR" dirty="0" err="1"/>
              <a:t>lažipauci</a:t>
            </a:r>
            <a:r>
              <a:rPr lang="hr-HR" dirty="0"/>
              <a:t>, </a:t>
            </a:r>
            <a:r>
              <a:rPr lang="hr-HR" dirty="0" err="1"/>
              <a:t>strige</a:t>
            </a:r>
            <a:r>
              <a:rPr lang="hr-HR" dirty="0"/>
              <a:t>…), posebno za uzorak iz kopnenog i posebno za uzorak iz </a:t>
            </a:r>
            <a:r>
              <a:rPr lang="hr-HR" dirty="0" err="1"/>
              <a:t>riparijskog</a:t>
            </a:r>
            <a:r>
              <a:rPr lang="hr-HR" dirty="0"/>
              <a:t> staništa. Prebrojite koliko jedinki svake od tih skupina imate u svojim uzorcima te broj jedinki upišite u odgovarajuću  tablicu.</a:t>
            </a:r>
          </a:p>
        </p:txBody>
      </p:sp>
    </p:spTree>
    <p:extLst>
      <p:ext uri="{BB962C8B-B14F-4D97-AF65-F5344CB8AC3E}">
        <p14:creationId xmlns:p14="http://schemas.microsoft.com/office/powerpoint/2010/main" val="2113177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060858EA-253F-AF53-8B3A-FD914AE1E103}"/>
              </a:ext>
            </a:extLst>
          </p:cNvPr>
          <p:cNvSpPr>
            <a:spLocks noGrp="1"/>
          </p:cNvSpPr>
          <p:nvPr>
            <p:ph type="title"/>
          </p:nvPr>
        </p:nvSpPr>
        <p:spPr>
          <a:xfrm>
            <a:off x="841248" y="256032"/>
            <a:ext cx="10506456" cy="1014984"/>
          </a:xfrm>
        </p:spPr>
        <p:txBody>
          <a:bodyPr anchor="b">
            <a:normAutofit/>
          </a:bodyPr>
          <a:lstStyle/>
          <a:p>
            <a:endParaRPr lang="hr-H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 name="Rezervirano mjesto sadržaja 3">
            <a:extLst>
              <a:ext uri="{FF2B5EF4-FFF2-40B4-BE49-F238E27FC236}">
                <a16:creationId xmlns:a16="http://schemas.microsoft.com/office/drawing/2014/main" id="{EF854BF4-8407-22C4-210B-003994206DDA}"/>
              </a:ext>
            </a:extLst>
          </p:cNvPr>
          <p:cNvGraphicFramePr>
            <a:graphicFrameLocks noGrp="1"/>
          </p:cNvGraphicFramePr>
          <p:nvPr>
            <p:ph idx="1"/>
            <p:extLst>
              <p:ext uri="{D42A27DB-BD31-4B8C-83A1-F6EECF244321}">
                <p14:modId xmlns:p14="http://schemas.microsoft.com/office/powerpoint/2010/main" val="3252602435"/>
              </p:ext>
            </p:extLst>
          </p:nvPr>
        </p:nvGraphicFramePr>
        <p:xfrm>
          <a:off x="1408302" y="1926266"/>
          <a:ext cx="9375398" cy="4357526"/>
        </p:xfrm>
        <a:graphic>
          <a:graphicData uri="http://schemas.openxmlformats.org/drawingml/2006/table">
            <a:tbl>
              <a:tblPr firstRow="1" firstCol="1" lastRow="1" lastCol="1" bandRow="1" bandCol="1"/>
              <a:tblGrid>
                <a:gridCol w="585922">
                  <a:extLst>
                    <a:ext uri="{9D8B030D-6E8A-4147-A177-3AD203B41FA5}">
                      <a16:colId xmlns:a16="http://schemas.microsoft.com/office/drawing/2014/main" val="1894538601"/>
                    </a:ext>
                  </a:extLst>
                </a:gridCol>
                <a:gridCol w="2337107">
                  <a:extLst>
                    <a:ext uri="{9D8B030D-6E8A-4147-A177-3AD203B41FA5}">
                      <a16:colId xmlns:a16="http://schemas.microsoft.com/office/drawing/2014/main" val="392162828"/>
                    </a:ext>
                  </a:extLst>
                </a:gridCol>
                <a:gridCol w="1235744">
                  <a:extLst>
                    <a:ext uri="{9D8B030D-6E8A-4147-A177-3AD203B41FA5}">
                      <a16:colId xmlns:a16="http://schemas.microsoft.com/office/drawing/2014/main" val="110798279"/>
                    </a:ext>
                  </a:extLst>
                </a:gridCol>
                <a:gridCol w="5216625">
                  <a:extLst>
                    <a:ext uri="{9D8B030D-6E8A-4147-A177-3AD203B41FA5}">
                      <a16:colId xmlns:a16="http://schemas.microsoft.com/office/drawing/2014/main" val="4100305429"/>
                    </a:ext>
                  </a:extLst>
                </a:gridCol>
              </a:tblGrid>
              <a:tr h="779036">
                <a:tc>
                  <a:txBody>
                    <a:bodyPr/>
                    <a:lstStyle/>
                    <a:p>
                      <a:pPr algn="l" fontAlgn="t">
                        <a:lnSpc>
                          <a:spcPct val="107000"/>
                        </a:lnSpc>
                        <a:spcBef>
                          <a:spcPts val="10"/>
                        </a:spcBef>
                        <a:spcAft>
                          <a:spcPts val="0"/>
                        </a:spcAft>
                      </a:pPr>
                      <a:r>
                        <a:rPr lang="bs-Latn-BA"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bs-Latn-BA" sz="2700" b="0" i="0" u="none" strike="noStrike">
                        <a:effectLst/>
                        <a:latin typeface="Arial" panose="020B0604020202020204" pitchFamily="34" charset="0"/>
                      </a:endParaRPr>
                    </a:p>
                    <a:p>
                      <a:pPr marR="146304" algn="r" fontAlgn="t">
                        <a:lnSpc>
                          <a:spcPct val="107000"/>
                        </a:lnSpc>
                        <a:spcBef>
                          <a:spcPts val="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K</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10"/>
                        </a:spcBef>
                        <a:spcAft>
                          <a:spcPts val="0"/>
                        </a:spcAft>
                      </a:pPr>
                      <a:r>
                        <a:rPr lang="bs-Latn-BA"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bs-Latn-BA" sz="2700" b="0" i="0" u="none" strike="noStrike">
                        <a:effectLst/>
                        <a:latin typeface="Arial" panose="020B0604020202020204" pitchFamily="34" charset="0"/>
                      </a:endParaRPr>
                    </a:p>
                    <a:p>
                      <a:pPr marL="356616" algn="l" fontAlgn="t">
                        <a:lnSpc>
                          <a:spcPct val="107000"/>
                        </a:lnSpc>
                        <a:spcBef>
                          <a:spcPts val="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Naziv</a:t>
                      </a:r>
                      <a:r>
                        <a:rPr lang="bs-Latn-BA" sz="1800" b="1" i="0" u="none" strike="noStrike" spc="-5">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 </a:t>
                      </a: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skupine</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7160" marR="137160" algn="ct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Broj</a:t>
                      </a:r>
                      <a:endParaRPr lang="bs-Latn-BA" sz="2700" b="0" i="0" u="none" strike="noStrike">
                        <a:effectLst/>
                        <a:latin typeface="Arial" panose="020B0604020202020204" pitchFamily="34" charset="0"/>
                      </a:endParaRPr>
                    </a:p>
                    <a:p>
                      <a:pPr marL="137160" marR="137160" algn="ctr" fontAlgn="t">
                        <a:lnSpc>
                          <a:spcPct val="107000"/>
                        </a:lnSpc>
                        <a:spcBef>
                          <a:spcPts val="74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jedinki</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10"/>
                        </a:spcBef>
                        <a:spcAft>
                          <a:spcPts val="0"/>
                        </a:spcAft>
                      </a:pPr>
                      <a:r>
                        <a:rPr lang="bs-Latn-BA" sz="13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bs-Latn-BA" sz="2700" b="0" i="0" u="none" strike="noStrike">
                        <a:effectLst/>
                        <a:latin typeface="Arial" panose="020B0604020202020204" pitchFamily="34" charset="0"/>
                      </a:endParaRPr>
                    </a:p>
                    <a:p>
                      <a:pPr marL="1426464" marR="1417320" algn="ctr" fontAlgn="t">
                        <a:lnSpc>
                          <a:spcPct val="107000"/>
                        </a:lnSpc>
                        <a:spcBef>
                          <a:spcPts val="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Obilježja</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3416444"/>
                  </a:ext>
                </a:extLst>
              </a:tr>
              <a:tr h="357849">
                <a:tc>
                  <a:txBody>
                    <a:bodyPr/>
                    <a:lstStyle/>
                    <a:p>
                      <a:pPr marR="146304" algn="r" fontAlgn="t">
                        <a:lnSpc>
                          <a:spcPct val="107000"/>
                        </a:lnSpc>
                        <a:spcBef>
                          <a:spcPts val="3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1</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6603172"/>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2</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2731871"/>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3</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064779"/>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4</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521656"/>
                  </a:ext>
                </a:extLst>
              </a:tr>
              <a:tr h="357849">
                <a:tc>
                  <a:txBody>
                    <a:bodyPr/>
                    <a:lstStyle/>
                    <a:p>
                      <a:pPr marR="146304" algn="r" fontAlgn="t">
                        <a:lnSpc>
                          <a:spcPct val="107000"/>
                        </a:lnSpc>
                        <a:spcBef>
                          <a:spcPts val="1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5</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4009435"/>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6</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4173764"/>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7</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786227"/>
                  </a:ext>
                </a:extLst>
              </a:tr>
              <a:tr h="357849">
                <a:tc>
                  <a:txBody>
                    <a:bodyPr/>
                    <a:lstStyle/>
                    <a:p>
                      <a:pPr marR="146304"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8</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276826"/>
                  </a:ext>
                </a:extLst>
              </a:tr>
              <a:tr h="357849">
                <a:tc>
                  <a:txBody>
                    <a:bodyPr/>
                    <a:lstStyle/>
                    <a:p>
                      <a:pPr marR="146304" algn="r" fontAlgn="t">
                        <a:lnSpc>
                          <a:spcPct val="107000"/>
                        </a:lnSpc>
                        <a:spcBef>
                          <a:spcPts val="10"/>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9</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570907"/>
                  </a:ext>
                </a:extLst>
              </a:tr>
              <a:tr h="357849">
                <a:tc>
                  <a:txBody>
                    <a:bodyPr/>
                    <a:lstStyle/>
                    <a:p>
                      <a:pPr marR="109728" algn="r" fontAlgn="t">
                        <a:lnSpc>
                          <a:spcPct val="107000"/>
                        </a:lnSpc>
                        <a:spcBef>
                          <a:spcPts val="5"/>
                        </a:spcBef>
                        <a:spcAft>
                          <a:spcPts val="0"/>
                        </a:spcAft>
                      </a:pPr>
                      <a:r>
                        <a:rPr lang="bs-Latn-BA" sz="1800" b="1" i="0" u="none" strike="noStrike">
                          <a:solidFill>
                            <a:srgbClr val="528135"/>
                          </a:solidFill>
                          <a:effectLst/>
                          <a:latin typeface="Calibri" panose="020F0502020204030204" pitchFamily="34" charset="0"/>
                          <a:ea typeface="Calibri" panose="020F0502020204030204" pitchFamily="34" charset="0"/>
                          <a:cs typeface="Times New Roman" panose="02020603050405020304" pitchFamily="18" charset="0"/>
                        </a:rPr>
                        <a:t>10</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07000"/>
                        </a:lnSpc>
                        <a:spcBef>
                          <a:spcPts val="0"/>
                        </a:spcBef>
                        <a:spcAft>
                          <a:spcPts val="0"/>
                        </a:spcAft>
                      </a:pPr>
                      <a:r>
                        <a:rPr lang="bs-Latn-BA" sz="1800" b="0" i="0" u="none" strike="noStrike">
                          <a:effectLst/>
                          <a:latin typeface="Times New Roman" panose="02020603050405020304" pitchFamily="18" charset="0"/>
                          <a:ea typeface="Calibri" panose="020F0502020204030204" pitchFamily="34" charset="0"/>
                          <a:cs typeface="Calibri" panose="020F0502020204030204" pitchFamily="34" charset="0"/>
                        </a:rPr>
                        <a:t> </a:t>
                      </a:r>
                      <a:endParaRPr lang="bs-Latn-BA" sz="2700" b="0" i="0" u="none" strike="noStrike">
                        <a:effectLst/>
                        <a:latin typeface="Arial" panose="020B0604020202020204" pitchFamily="34" charset="0"/>
                      </a:endParaRPr>
                    </a:p>
                  </a:txBody>
                  <a:tcPr marL="14096" marR="14096" marT="1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1580772"/>
                  </a:ext>
                </a:extLst>
              </a:tr>
            </a:tbl>
          </a:graphicData>
        </a:graphic>
      </p:graphicFrame>
    </p:spTree>
    <p:extLst>
      <p:ext uri="{BB962C8B-B14F-4D97-AF65-F5344CB8AC3E}">
        <p14:creationId xmlns:p14="http://schemas.microsoft.com/office/powerpoint/2010/main" val="275904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56AAA4-4AAD-4A50-445B-544F133D987D}"/>
              </a:ext>
            </a:extLst>
          </p:cNvPr>
          <p:cNvSpPr>
            <a:spLocks noGrp="1"/>
          </p:cNvSpPr>
          <p:nvPr>
            <p:ph type="title"/>
          </p:nvPr>
        </p:nvSpPr>
        <p:spPr/>
        <p:txBody>
          <a:bodyPr/>
          <a:lstStyle/>
          <a:p>
            <a:endParaRPr lang="hr-HR"/>
          </a:p>
        </p:txBody>
      </p:sp>
      <p:graphicFrame>
        <p:nvGraphicFramePr>
          <p:cNvPr id="4" name="Rezervirano mjesto sadržaja 3">
            <a:extLst>
              <a:ext uri="{FF2B5EF4-FFF2-40B4-BE49-F238E27FC236}">
                <a16:creationId xmlns:a16="http://schemas.microsoft.com/office/drawing/2014/main" id="{40A78A46-94A6-4481-B917-A9316BF126D6}"/>
              </a:ext>
            </a:extLst>
          </p:cNvPr>
          <p:cNvGraphicFramePr>
            <a:graphicFrameLocks noGrp="1"/>
          </p:cNvGraphicFramePr>
          <p:nvPr>
            <p:ph idx="1"/>
            <p:extLst>
              <p:ext uri="{D42A27DB-BD31-4B8C-83A1-F6EECF244321}">
                <p14:modId xmlns:p14="http://schemas.microsoft.com/office/powerpoint/2010/main" val="344348064"/>
              </p:ext>
            </p:extLst>
          </p:nvPr>
        </p:nvGraphicFramePr>
        <p:xfrm>
          <a:off x="1176794" y="1773140"/>
          <a:ext cx="9851664" cy="4397072"/>
        </p:xfrm>
        <a:graphic>
          <a:graphicData uri="http://schemas.openxmlformats.org/drawingml/2006/table">
            <a:tbl>
              <a:tblPr firstRow="1" firstCol="1" lastRow="1" lastCol="1" bandRow="1" bandCol="1"/>
              <a:tblGrid>
                <a:gridCol w="726837">
                  <a:extLst>
                    <a:ext uri="{9D8B030D-6E8A-4147-A177-3AD203B41FA5}">
                      <a16:colId xmlns:a16="http://schemas.microsoft.com/office/drawing/2014/main" val="167092974"/>
                    </a:ext>
                  </a:extLst>
                </a:gridCol>
                <a:gridCol w="2606801">
                  <a:extLst>
                    <a:ext uri="{9D8B030D-6E8A-4147-A177-3AD203B41FA5}">
                      <a16:colId xmlns:a16="http://schemas.microsoft.com/office/drawing/2014/main" val="602218182"/>
                    </a:ext>
                  </a:extLst>
                </a:gridCol>
                <a:gridCol w="1158237">
                  <a:extLst>
                    <a:ext uri="{9D8B030D-6E8A-4147-A177-3AD203B41FA5}">
                      <a16:colId xmlns:a16="http://schemas.microsoft.com/office/drawing/2014/main" val="1806501219"/>
                    </a:ext>
                  </a:extLst>
                </a:gridCol>
                <a:gridCol w="5359789">
                  <a:extLst>
                    <a:ext uri="{9D8B030D-6E8A-4147-A177-3AD203B41FA5}">
                      <a16:colId xmlns:a16="http://schemas.microsoft.com/office/drawing/2014/main" val="83677093"/>
                    </a:ext>
                  </a:extLst>
                </a:gridCol>
              </a:tblGrid>
              <a:tr h="732011">
                <a:tc>
                  <a:txBody>
                    <a:bodyPr/>
                    <a:lstStyle/>
                    <a:p>
                      <a:pPr>
                        <a:lnSpc>
                          <a:spcPct val="107000"/>
                        </a:lnSpc>
                        <a:spcBef>
                          <a:spcPts val="10"/>
                        </a:spcBef>
                      </a:pPr>
                      <a:r>
                        <a:rPr lang="bs-Latn-BA" sz="9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5715" algn="ctr">
                        <a:lnSpc>
                          <a:spcPct val="107000"/>
                        </a:lnSpc>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R</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10"/>
                        </a:spcBef>
                      </a:pPr>
                      <a:r>
                        <a:rPr lang="bs-Latn-BA" sz="9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368300">
                        <a:lnSpc>
                          <a:spcPct val="107000"/>
                        </a:lnSpc>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Naziv</a:t>
                      </a:r>
                      <a:r>
                        <a:rPr lang="bs-Latn-BA" sz="1200" b="1" spc="-5">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 </a:t>
                      </a: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skupine</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31445" marR="127000"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Broj</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132715" marR="127000" algn="ctr">
                        <a:lnSpc>
                          <a:spcPct val="107000"/>
                        </a:lnSpc>
                        <a:spcBef>
                          <a:spcPts val="74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jedinki</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Bef>
                          <a:spcPts val="10"/>
                        </a:spcBef>
                      </a:pPr>
                      <a:r>
                        <a:rPr lang="bs-Latn-BA" sz="900">
                          <a:effectLst/>
                          <a:latin typeface="Calibri" panose="020F0502020204030204" pitchFamily="34" charset="0"/>
                          <a:ea typeface="Calibri" panose="020F0502020204030204" pitchFamily="34" charset="0"/>
                          <a:cs typeface="Times New Roman" panose="02020603050405020304" pitchFamily="18"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p>
                      <a:pPr marL="1376680" marR="1369695" algn="ctr">
                        <a:lnSpc>
                          <a:spcPct val="107000"/>
                        </a:lnSpc>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Obilježja</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848431"/>
                  </a:ext>
                </a:extLst>
              </a:tr>
              <a:tr h="368092">
                <a:tc>
                  <a:txBody>
                    <a:bodyPr/>
                    <a:lstStyle/>
                    <a:p>
                      <a:pPr marL="9525" algn="ctr">
                        <a:lnSpc>
                          <a:spcPct val="107000"/>
                        </a:lnSpc>
                        <a:spcBef>
                          <a:spcPts val="10"/>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1</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3794140"/>
                  </a:ext>
                </a:extLst>
              </a:tr>
              <a:tr h="363919">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2</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94521711"/>
                  </a:ext>
                </a:extLst>
              </a:tr>
              <a:tr h="368092">
                <a:tc>
                  <a:txBody>
                    <a:bodyPr/>
                    <a:lstStyle/>
                    <a:p>
                      <a:pPr marL="9525" algn="ctr">
                        <a:lnSpc>
                          <a:spcPct val="107000"/>
                        </a:lnSpc>
                        <a:spcBef>
                          <a:spcPts val="30"/>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3</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1628344"/>
                  </a:ext>
                </a:extLst>
              </a:tr>
              <a:tr h="365588">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4</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128024"/>
                  </a:ext>
                </a:extLst>
              </a:tr>
              <a:tr h="362249">
                <a:tc>
                  <a:txBody>
                    <a:bodyPr/>
                    <a:lstStyle/>
                    <a:p>
                      <a:pPr marL="9525" algn="ctr">
                        <a:lnSpc>
                          <a:spcPts val="1460"/>
                        </a:lnSpc>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5</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719938"/>
                  </a:ext>
                </a:extLst>
              </a:tr>
              <a:tr h="368092">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6</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0855838"/>
                  </a:ext>
                </a:extLst>
              </a:tr>
              <a:tr h="368092">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7</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24629671"/>
                  </a:ext>
                </a:extLst>
              </a:tr>
              <a:tr h="364753">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8</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681523"/>
                  </a:ext>
                </a:extLst>
              </a:tr>
              <a:tr h="368092">
                <a:tc>
                  <a:txBody>
                    <a:bodyPr/>
                    <a:lstStyle/>
                    <a:p>
                      <a:pPr marL="9525"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9</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1882970"/>
                  </a:ext>
                </a:extLst>
              </a:tr>
              <a:tr h="368092">
                <a:tc>
                  <a:txBody>
                    <a:bodyPr/>
                    <a:lstStyle/>
                    <a:p>
                      <a:pPr marL="135255" marR="129540" algn="ctr">
                        <a:lnSpc>
                          <a:spcPct val="107000"/>
                        </a:lnSpc>
                        <a:spcBef>
                          <a:spcPts val="5"/>
                        </a:spcBef>
                        <a:spcAft>
                          <a:spcPts val="0"/>
                        </a:spcAft>
                      </a:pPr>
                      <a:r>
                        <a:rPr lang="bs-Latn-BA" sz="1200" b="1">
                          <a:solidFill>
                            <a:srgbClr val="2D74B5"/>
                          </a:solidFill>
                          <a:effectLst/>
                          <a:latin typeface="Calibri" panose="020F0502020204030204" pitchFamily="34" charset="0"/>
                          <a:ea typeface="Calibri" panose="020F0502020204030204" pitchFamily="34" charset="0"/>
                          <a:cs typeface="Times New Roman" panose="02020603050405020304" pitchFamily="18" charset="0"/>
                        </a:rPr>
                        <a:t>10</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a:effectLst/>
                          <a:latin typeface="Times New Roman" panose="02020603050405020304" pitchFamily="18" charset="0"/>
                          <a:ea typeface="Calibri" panose="020F0502020204030204" pitchFamily="34" charset="0"/>
                          <a:cs typeface="Calibri" panose="020F0502020204030204" pitchFamily="34" charset="0"/>
                        </a:rPr>
                        <a:t> </a:t>
                      </a:r>
                      <a:endParaRPr lang="hr-HR"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pPr>
                      <a:r>
                        <a:rPr lang="bs-Latn-BA" sz="1200" dirty="0">
                          <a:effectLst/>
                          <a:latin typeface="Times New Roman" panose="02020603050405020304" pitchFamily="18" charset="0"/>
                          <a:ea typeface="Calibri" panose="020F0502020204030204" pitchFamily="34" charset="0"/>
                          <a:cs typeface="Calibri" panose="020F0502020204030204" pitchFamily="34" charset="0"/>
                        </a:rPr>
                        <a:t> </a:t>
                      </a:r>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2783945"/>
                  </a:ext>
                </a:extLst>
              </a:tr>
            </a:tbl>
          </a:graphicData>
        </a:graphic>
      </p:graphicFrame>
    </p:spTree>
    <p:extLst>
      <p:ext uri="{BB962C8B-B14F-4D97-AF65-F5344CB8AC3E}">
        <p14:creationId xmlns:p14="http://schemas.microsoft.com/office/powerpoint/2010/main" val="499953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E79478-A170-DC57-9C7C-895C4B97A3C7}"/>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18F7311A-876A-8A98-0B7D-70A188E4436C}"/>
              </a:ext>
            </a:extLst>
          </p:cNvPr>
          <p:cNvSpPr>
            <a:spLocks noGrp="1"/>
          </p:cNvSpPr>
          <p:nvPr>
            <p:ph idx="1"/>
          </p:nvPr>
        </p:nvSpPr>
        <p:spPr/>
        <p:txBody>
          <a:bodyPr/>
          <a:lstStyle/>
          <a:p>
            <a:r>
              <a:rPr lang="hr-HR" dirty="0"/>
              <a:t>Nalazite li iste skupine životinja u kopnenom i </a:t>
            </a:r>
            <a:r>
              <a:rPr lang="hr-HR" dirty="0" err="1"/>
              <a:t>riparijskom</a:t>
            </a:r>
            <a:r>
              <a:rPr lang="hr-HR" dirty="0"/>
              <a:t> staništu? </a:t>
            </a:r>
          </a:p>
          <a:p>
            <a:r>
              <a:rPr lang="hr-HR" dirty="0"/>
              <a:t>Jesu li te skupine jednako brojne u oba staništa? Što nam to govori?</a:t>
            </a:r>
          </a:p>
        </p:txBody>
      </p:sp>
    </p:spTree>
    <p:extLst>
      <p:ext uri="{BB962C8B-B14F-4D97-AF65-F5344CB8AC3E}">
        <p14:creationId xmlns:p14="http://schemas.microsoft.com/office/powerpoint/2010/main" val="3911151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56E1ED-2472-0455-FD5C-AFF7EE797EAF}"/>
              </a:ext>
            </a:extLst>
          </p:cNvPr>
          <p:cNvSpPr>
            <a:spLocks noGrp="1"/>
          </p:cNvSpPr>
          <p:nvPr>
            <p:ph type="title"/>
          </p:nvPr>
        </p:nvSpPr>
        <p:spPr/>
        <p:txBody>
          <a:bodyPr/>
          <a:lstStyle/>
          <a:p>
            <a:endParaRPr lang="hr-HR"/>
          </a:p>
        </p:txBody>
      </p:sp>
      <p:sp>
        <p:nvSpPr>
          <p:cNvPr id="3" name="Rezervirano mjesto sadržaja 2">
            <a:extLst>
              <a:ext uri="{FF2B5EF4-FFF2-40B4-BE49-F238E27FC236}">
                <a16:creationId xmlns:a16="http://schemas.microsoft.com/office/drawing/2014/main" id="{339FF815-041E-13DA-0DBC-901E37BB03DD}"/>
              </a:ext>
            </a:extLst>
          </p:cNvPr>
          <p:cNvSpPr>
            <a:spLocks noGrp="1"/>
          </p:cNvSpPr>
          <p:nvPr>
            <p:ph idx="1"/>
          </p:nvPr>
        </p:nvSpPr>
        <p:spPr/>
        <p:txBody>
          <a:bodyPr>
            <a:normAutofit fontScale="85000" lnSpcReduction="20000"/>
          </a:bodyPr>
          <a:lstStyle/>
          <a:p>
            <a:r>
              <a:rPr lang="hr-HR" dirty="0"/>
              <a:t>Sada razmislite o predstavnicima skupina koje ste pronašli u </a:t>
            </a:r>
            <a:r>
              <a:rPr lang="hr-HR" dirty="0" err="1"/>
              <a:t>riparijskom</a:t>
            </a:r>
            <a:r>
              <a:rPr lang="hr-HR" dirty="0"/>
              <a:t> staništu te koristeći se internetom istražite koje im prilagodbe omogućuju život u blizini vode.</a:t>
            </a:r>
          </a:p>
          <a:p>
            <a:r>
              <a:rPr lang="hr-HR" dirty="0"/>
              <a:t> Kako mogu izbjeći poplavljivanje? </a:t>
            </a:r>
          </a:p>
          <a:p>
            <a:r>
              <a:rPr lang="hr-HR" dirty="0"/>
              <a:t>Na koji način su zaštićeni od utapanja?</a:t>
            </a:r>
          </a:p>
          <a:p>
            <a:r>
              <a:rPr lang="hr-HR" dirty="0"/>
              <a:t> Kakvi uvjeti su im potrebni za razmnožavanje? </a:t>
            </a:r>
          </a:p>
          <a:p>
            <a:r>
              <a:rPr lang="hr-HR" dirty="0"/>
              <a:t>U svjetlu tih saznanja, pokušajte zaključiti i zašto pojedine skupine životinja koje ste pronašli isključivo u kopnenom staništu ne mogu opstati u blizini vode. </a:t>
            </a:r>
          </a:p>
          <a:p>
            <a:r>
              <a:rPr lang="hr-HR" dirty="0"/>
              <a:t>Zapišite obilježja koja omogućuju odnosno onemogućuju život uz vodu u za to predviđene stupce u gornjim tablicama.</a:t>
            </a:r>
          </a:p>
        </p:txBody>
      </p:sp>
    </p:spTree>
    <p:extLst>
      <p:ext uri="{BB962C8B-B14F-4D97-AF65-F5344CB8AC3E}">
        <p14:creationId xmlns:p14="http://schemas.microsoft.com/office/powerpoint/2010/main" val="2756002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slov 1">
            <a:extLst>
              <a:ext uri="{FF2B5EF4-FFF2-40B4-BE49-F238E27FC236}">
                <a16:creationId xmlns:a16="http://schemas.microsoft.com/office/drawing/2014/main" id="{AC085E4F-A972-39A9-21B2-4AAEEAB991B3}"/>
              </a:ext>
            </a:extLst>
          </p:cNvPr>
          <p:cNvSpPr>
            <a:spLocks noGrp="1"/>
          </p:cNvSpPr>
          <p:nvPr>
            <p:ph type="title"/>
          </p:nvPr>
        </p:nvSpPr>
        <p:spPr>
          <a:xfrm>
            <a:off x="761800" y="762001"/>
            <a:ext cx="5334197" cy="761999"/>
          </a:xfrm>
        </p:spPr>
        <p:txBody>
          <a:bodyPr anchor="ctr">
            <a:normAutofit/>
          </a:bodyPr>
          <a:lstStyle/>
          <a:p>
            <a:r>
              <a:rPr lang="hr-HR" sz="4000" dirty="0"/>
              <a:t>Primjeri</a:t>
            </a:r>
          </a:p>
        </p:txBody>
      </p:sp>
      <p:sp>
        <p:nvSpPr>
          <p:cNvPr id="3" name="Rezervirano mjesto sadržaja 2">
            <a:extLst>
              <a:ext uri="{FF2B5EF4-FFF2-40B4-BE49-F238E27FC236}">
                <a16:creationId xmlns:a16="http://schemas.microsoft.com/office/drawing/2014/main" id="{285CB747-8F44-62B5-0601-DDAD150A432D}"/>
              </a:ext>
            </a:extLst>
          </p:cNvPr>
          <p:cNvSpPr>
            <a:spLocks noGrp="1"/>
          </p:cNvSpPr>
          <p:nvPr>
            <p:ph idx="1"/>
          </p:nvPr>
        </p:nvSpPr>
        <p:spPr>
          <a:xfrm>
            <a:off x="0" y="1524000"/>
            <a:ext cx="6857796" cy="4716079"/>
          </a:xfrm>
        </p:spPr>
        <p:txBody>
          <a:bodyPr anchor="ctr">
            <a:normAutofit fontScale="92500" lnSpcReduction="20000"/>
          </a:bodyPr>
          <a:lstStyle/>
          <a:p>
            <a:pPr marL="0" indent="0">
              <a:lnSpc>
                <a:spcPct val="90000"/>
              </a:lnSpc>
              <a:buNone/>
            </a:pPr>
            <a:r>
              <a:rPr lang="hr-HR" sz="2000" dirty="0" err="1"/>
              <a:t>Adventivno</a:t>
            </a:r>
            <a:r>
              <a:rPr lang="hr-HR" sz="2000" dirty="0"/>
              <a:t> korijenje</a:t>
            </a:r>
          </a:p>
          <a:p>
            <a:pPr>
              <a:lnSpc>
                <a:spcPct val="200000"/>
              </a:lnSpc>
            </a:pPr>
            <a:r>
              <a:rPr lang="hr-HR" sz="2000" dirty="0"/>
              <a:t>Tla natopljena vodom siromašna su kisikom, zbog čega biljke koje naseljavaju </a:t>
            </a:r>
            <a:r>
              <a:rPr lang="hr-HR" sz="2000" dirty="0" err="1"/>
              <a:t>riparijska</a:t>
            </a:r>
            <a:r>
              <a:rPr lang="hr-HR" sz="2000" dirty="0"/>
              <a:t> staništa često iz tla ne mogu dobiti dovoljno kisika za normalno funkcioniranje korijenskog sustava. Stoga nekim biljnim vrstama poput močvarne kiselice (</a:t>
            </a:r>
            <a:r>
              <a:rPr lang="hr-HR" sz="2000" dirty="0" err="1"/>
              <a:t>Rumex</a:t>
            </a:r>
            <a:r>
              <a:rPr lang="hr-HR" sz="2000" dirty="0"/>
              <a:t> </a:t>
            </a:r>
            <a:r>
              <a:rPr lang="hr-HR" sz="2000" dirty="0" err="1"/>
              <a:t>palustris</a:t>
            </a:r>
            <a:r>
              <a:rPr lang="hr-HR" sz="2000" dirty="0"/>
              <a:t>), kada im voda poplavi korijenje, počne rasti tzv. </a:t>
            </a:r>
            <a:r>
              <a:rPr lang="hr-HR" sz="2000" dirty="0" err="1"/>
              <a:t>adventivno</a:t>
            </a:r>
            <a:r>
              <a:rPr lang="hr-HR" sz="2000" dirty="0"/>
              <a:t> korijenje iz dijelova stabljike koji se ne nalaze pod vodom. </a:t>
            </a:r>
            <a:r>
              <a:rPr lang="hr-HR" sz="2000" dirty="0" err="1"/>
              <a:t>Adventivno</a:t>
            </a:r>
            <a:r>
              <a:rPr lang="hr-HR" sz="2000" dirty="0"/>
              <a:t> korijenje tako preuzima funkciju korijenskog sustava u slučaju poplavljivanja.</a:t>
            </a:r>
          </a:p>
          <a:p>
            <a:pPr>
              <a:lnSpc>
                <a:spcPct val="90000"/>
              </a:lnSpc>
            </a:pPr>
            <a:endParaRPr lang="hr-HR" sz="2000" dirty="0"/>
          </a:p>
        </p:txBody>
      </p:sp>
      <p:pic>
        <p:nvPicPr>
          <p:cNvPr id="4" name="Slika 3">
            <a:extLst>
              <a:ext uri="{FF2B5EF4-FFF2-40B4-BE49-F238E27FC236}">
                <a16:creationId xmlns:a16="http://schemas.microsoft.com/office/drawing/2014/main" id="{552F4B15-BAF6-865E-20E9-465A3FC29D79}"/>
              </a:ext>
            </a:extLst>
          </p:cNvPr>
          <p:cNvPicPr>
            <a:picLocks noChangeAspect="1"/>
          </p:cNvPicPr>
          <p:nvPr/>
        </p:nvPicPr>
        <p:blipFill rotWithShape="1">
          <a:blip r:embed="rId2"/>
          <a:srcRect l="6182" r="8244"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087008088"/>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721</Words>
  <Application>Microsoft Office PowerPoint</Application>
  <PresentationFormat>Široki zaslon</PresentationFormat>
  <Paragraphs>129</Paragraphs>
  <Slides>12</Slides>
  <Notes>1</Notes>
  <HiddenSlides>0</HiddenSlides>
  <MMClips>0</MMClips>
  <ScaleCrop>false</ScaleCrop>
  <HeadingPairs>
    <vt:vector size="6" baseType="variant">
      <vt:variant>
        <vt:lpstr>Korišteni fontovi</vt:lpstr>
      </vt:variant>
      <vt:variant>
        <vt:i4>8</vt:i4>
      </vt:variant>
      <vt:variant>
        <vt:lpstr>Tema</vt:lpstr>
      </vt:variant>
      <vt:variant>
        <vt:i4>2</vt:i4>
      </vt:variant>
      <vt:variant>
        <vt:lpstr>Naslovi slajdova</vt:lpstr>
      </vt:variant>
      <vt:variant>
        <vt:i4>12</vt:i4>
      </vt:variant>
    </vt:vector>
  </HeadingPairs>
  <TitlesOfParts>
    <vt:vector size="22" baseType="lpstr">
      <vt:lpstr>Arial</vt:lpstr>
      <vt:lpstr>Arial Narrow</vt:lpstr>
      <vt:lpstr>Calibri</vt:lpstr>
      <vt:lpstr>Calibri Light</vt:lpstr>
      <vt:lpstr>Myriad Pro Bold SemiExt</vt:lpstr>
      <vt:lpstr>Myriad Pro Light SemiExt</vt:lpstr>
      <vt:lpstr>Times New Roman</vt:lpstr>
      <vt:lpstr>Tw Cen MT</vt:lpstr>
      <vt:lpstr>Tema sustava Office</vt:lpstr>
      <vt:lpstr>1_Office Theme</vt:lpstr>
      <vt:lpstr> Sinekološka STEM EDUKAcija u Klinči</vt:lpstr>
      <vt:lpstr>PowerPoint prezentacija</vt:lpstr>
      <vt:lpstr>PowerPoint prezentacija</vt:lpstr>
      <vt:lpstr>ZADATAK</vt:lpstr>
      <vt:lpstr>PowerPoint prezentacija</vt:lpstr>
      <vt:lpstr>PowerPoint prezentacija</vt:lpstr>
      <vt:lpstr>PowerPoint prezentacija</vt:lpstr>
      <vt:lpstr>PowerPoint prezentacija</vt:lpstr>
      <vt:lpstr>Primjeri</vt:lpstr>
      <vt:lpstr>PowerPoint prezentacija</vt:lpstr>
      <vt:lpstr>PowerPoint prezentacija</vt:lpstr>
      <vt:lpstr>Hvala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Sinekološka STEM EDUKAcija u Klinči</dc:title>
  <dc:creator>Dario Karačić</dc:creator>
  <cp:lastModifiedBy>Dario Karačić</cp:lastModifiedBy>
  <cp:revision>5</cp:revision>
  <dcterms:created xsi:type="dcterms:W3CDTF">2022-05-18T10:26:27Z</dcterms:created>
  <dcterms:modified xsi:type="dcterms:W3CDTF">2024-01-15T22:04:48Z</dcterms:modified>
</cp:coreProperties>
</file>